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0"/>
  </p:notesMasterIdLst>
  <p:sldIdLst>
    <p:sldId id="324" r:id="rId3"/>
    <p:sldId id="256" r:id="rId4"/>
    <p:sldId id="325" r:id="rId5"/>
    <p:sldId id="326" r:id="rId6"/>
    <p:sldId id="350" r:id="rId7"/>
    <p:sldId id="328" r:id="rId8"/>
    <p:sldId id="329" r:id="rId9"/>
    <p:sldId id="330" r:id="rId10"/>
    <p:sldId id="331" r:id="rId11"/>
    <p:sldId id="332" r:id="rId12"/>
    <p:sldId id="333" r:id="rId13"/>
    <p:sldId id="351" r:id="rId14"/>
    <p:sldId id="334" r:id="rId15"/>
    <p:sldId id="335" r:id="rId16"/>
    <p:sldId id="336" r:id="rId17"/>
    <p:sldId id="337" r:id="rId18"/>
    <p:sldId id="352" r:id="rId19"/>
    <p:sldId id="338" r:id="rId20"/>
    <p:sldId id="339" r:id="rId21"/>
    <p:sldId id="353" r:id="rId22"/>
    <p:sldId id="341" r:id="rId23"/>
    <p:sldId id="354" r:id="rId24"/>
    <p:sldId id="342" r:id="rId25"/>
    <p:sldId id="355" r:id="rId26"/>
    <p:sldId id="356" r:id="rId27"/>
    <p:sldId id="343" r:id="rId28"/>
    <p:sldId id="34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3" autoAdjust="0"/>
    <p:restoredTop sz="83400" autoAdjust="0"/>
  </p:normalViewPr>
  <p:slideViewPr>
    <p:cSldViewPr snapToGrid="0">
      <p:cViewPr varScale="1">
        <p:scale>
          <a:sx n="56" d="100"/>
          <a:sy n="56" d="100"/>
        </p:scale>
        <p:origin x="106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s>
</file>

<file path=ppt/media/image1.jpg>
</file>

<file path=ppt/media/image10.jpeg>
</file>

<file path=ppt/media/image11.jpg>
</file>

<file path=ppt/media/image12.jpe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22.png>
</file>

<file path=ppt/media/image3.pn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11D4CA-AE57-4495-BAEC-89F7F4F19DE0}" type="datetimeFigureOut">
              <a:rPr lang="en-US" smtClean="0"/>
              <a:t>5/23/2022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765B04-C173-47D6-BA0A-E0ACA9160354}" type="slidenum">
              <a:rPr lang="en-US" smtClean="0"/>
              <a:t>‹#›</a:t>
            </a:fld>
            <a:endParaRPr lang="en-US"/>
          </a:p>
        </p:txBody>
      </p:sp>
    </p:spTree>
    <p:extLst>
      <p:ext uri="{BB962C8B-B14F-4D97-AF65-F5344CB8AC3E}">
        <p14:creationId xmlns:p14="http://schemas.microsoft.com/office/powerpoint/2010/main" val="3312115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Câu</a:t>
            </a:r>
            <a:r>
              <a:rPr lang="en-US" dirty="0"/>
              <a:t> </a:t>
            </a:r>
            <a:r>
              <a:rPr lang="en-US" dirty="0" err="1"/>
              <a:t>hỏi</a:t>
            </a:r>
            <a:r>
              <a:rPr lang="en-US" dirty="0"/>
              <a:t>: </a:t>
            </a:r>
            <a:r>
              <a:rPr lang="en-US" dirty="0" err="1"/>
              <a:t>đã</a:t>
            </a:r>
            <a:r>
              <a:rPr lang="en-US" dirty="0"/>
              <a:t> ai </a:t>
            </a:r>
            <a:r>
              <a:rPr lang="en-US" dirty="0" err="1"/>
              <a:t>từng</a:t>
            </a:r>
            <a:r>
              <a:rPr lang="en-US" dirty="0"/>
              <a:t> </a:t>
            </a:r>
            <a:r>
              <a:rPr lang="en-US" dirty="0" err="1"/>
              <a:t>nghe</a:t>
            </a:r>
            <a:r>
              <a:rPr lang="en-US" dirty="0"/>
              <a:t> </a:t>
            </a:r>
            <a:r>
              <a:rPr lang="en-US" dirty="0" err="1"/>
              <a:t>đến</a:t>
            </a:r>
            <a:r>
              <a:rPr lang="en-US" dirty="0"/>
              <a:t> </a:t>
            </a:r>
            <a:r>
              <a:rPr lang="en-US" dirty="0" err="1"/>
              <a:t>khái</a:t>
            </a:r>
            <a:r>
              <a:rPr lang="en-US" dirty="0"/>
              <a:t> </a:t>
            </a:r>
            <a:r>
              <a:rPr lang="en-US" dirty="0" err="1"/>
              <a:t>niệm</a:t>
            </a:r>
            <a:r>
              <a:rPr lang="en-US" dirty="0"/>
              <a:t> </a:t>
            </a:r>
            <a:r>
              <a:rPr lang="en-US" dirty="0" err="1"/>
              <a:t>này</a:t>
            </a:r>
            <a:r>
              <a:rPr lang="en-US" dirty="0"/>
              <a:t> </a:t>
            </a:r>
            <a:r>
              <a:rPr lang="en-US" dirty="0" err="1"/>
              <a:t>chưa</a:t>
            </a:r>
            <a:r>
              <a:rPr lang="en-US" dirty="0"/>
              <a:t>?</a:t>
            </a:r>
          </a:p>
        </p:txBody>
      </p:sp>
      <p:sp>
        <p:nvSpPr>
          <p:cNvPr id="4" name="Slide Number Placeholder 3"/>
          <p:cNvSpPr>
            <a:spLocks noGrp="1"/>
          </p:cNvSpPr>
          <p:nvPr>
            <p:ph type="sldNum" sz="quarter" idx="5"/>
          </p:nvPr>
        </p:nvSpPr>
        <p:spPr/>
        <p:txBody>
          <a:bodyPr/>
          <a:lstStyle/>
          <a:p>
            <a:fld id="{43765B04-C173-47D6-BA0A-E0ACA9160354}" type="slidenum">
              <a:rPr lang="en-US" smtClean="0"/>
              <a:t>3</a:t>
            </a:fld>
            <a:endParaRPr lang="en-US"/>
          </a:p>
        </p:txBody>
      </p:sp>
    </p:spTree>
    <p:extLst>
      <p:ext uri="{BB962C8B-B14F-4D97-AF65-F5344CB8AC3E}">
        <p14:creationId xmlns:p14="http://schemas.microsoft.com/office/powerpoint/2010/main" val="33071233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Nói</a:t>
            </a:r>
            <a:r>
              <a:rPr lang="en-US" dirty="0"/>
              <a:t> qua</a:t>
            </a:r>
          </a:p>
          <a:p>
            <a:endParaRPr lang="en-US" dirty="0"/>
          </a:p>
        </p:txBody>
      </p:sp>
      <p:sp>
        <p:nvSpPr>
          <p:cNvPr id="4" name="Slide Number Placeholder 3"/>
          <p:cNvSpPr>
            <a:spLocks noGrp="1"/>
          </p:cNvSpPr>
          <p:nvPr>
            <p:ph type="sldNum" sz="quarter" idx="5"/>
          </p:nvPr>
        </p:nvSpPr>
        <p:spPr/>
        <p:txBody>
          <a:bodyPr/>
          <a:lstStyle/>
          <a:p>
            <a:fld id="{43765B04-C173-47D6-BA0A-E0ACA9160354}" type="slidenum">
              <a:rPr lang="en-US" smtClean="0"/>
              <a:t>15</a:t>
            </a:fld>
            <a:endParaRPr lang="en-US"/>
          </a:p>
        </p:txBody>
      </p:sp>
    </p:spTree>
    <p:extLst>
      <p:ext uri="{BB962C8B-B14F-4D97-AF65-F5344CB8AC3E}">
        <p14:creationId xmlns:p14="http://schemas.microsoft.com/office/powerpoint/2010/main" val="2048461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Đáng lẽ phần này nên được dạy đầu tiên khi các bạn bước chân vào đh FPT, nhiệm vụ đầu viên nên đặt ra cho sv là: xác định các giá trị cá nhân của mình. Đây là nền tảng cho những niềm tin cốt lõi và nguyên tắc của bản thân. Chúng định hình các vai trò của bạn trong cuộc sống hàng ngày. Chúng hoàn toàn có ảnh hưởng đến sở thích và đam mê, cũng như định hình những suy nghĩ và lời nói của bạn. Về bản chất, các giá trị của bạn là một chiếc la bàn giúp bạn đưa ra quyết định và lựa chọn.</a:t>
            </a:r>
            <a:endParaRPr lang="vi-VN" b="0" dirty="0">
              <a:effectLst/>
            </a:endParaRPr>
          </a:p>
        </p:txBody>
      </p:sp>
      <p:sp>
        <p:nvSpPr>
          <p:cNvPr id="4" name="Slide Number Placeholder 3"/>
          <p:cNvSpPr>
            <a:spLocks noGrp="1"/>
          </p:cNvSpPr>
          <p:nvPr>
            <p:ph type="sldNum" sz="quarter" idx="5"/>
          </p:nvPr>
        </p:nvSpPr>
        <p:spPr/>
        <p:txBody>
          <a:bodyPr/>
          <a:lstStyle/>
          <a:p>
            <a:fld id="{43765B04-C173-47D6-BA0A-E0ACA9160354}" type="slidenum">
              <a:rPr lang="en-US" smtClean="0"/>
              <a:t>16</a:t>
            </a:fld>
            <a:endParaRPr lang="en-US"/>
          </a:p>
        </p:txBody>
      </p:sp>
    </p:spTree>
    <p:extLst>
      <p:ext uri="{BB962C8B-B14F-4D97-AF65-F5344CB8AC3E}">
        <p14:creationId xmlns:p14="http://schemas.microsoft.com/office/powerpoint/2010/main" val="42944406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rtl="0">
              <a:spcBef>
                <a:spcPts val="0"/>
              </a:spcBef>
              <a:spcAft>
                <a:spcPts val="0"/>
              </a:spcAft>
            </a:pPr>
            <a:r>
              <a:rPr lang="vi-VN" sz="1200" b="0" i="0" u="none" strike="noStrike" dirty="0">
                <a:solidFill>
                  <a:srgbClr val="000000"/>
                </a:solidFill>
                <a:effectLst/>
                <a:latin typeface="Arial" panose="020B0604020202020204" pitchFamily="34" charset="0"/>
              </a:rPr>
              <a:t>Vậy giá trị của bạn là gì? Điều gì là quan trọng nhất đối với bạn và cái nào ít quan trọng nhất? Làm thế nào để xác định các giá trị của bạn phù hợp với mục tiêu giáo dục cá nhân cũng như định hướng sự nghiệp trong tương lai? Để giúp bạn trả lời những câu hỏi này, cta sẽ cùng làm một số khảo sát "tự đánh giá".</a:t>
            </a:r>
            <a:endParaRPr lang="vi-VN" b="0" dirty="0">
              <a:effectLst/>
            </a:endParaRPr>
          </a:p>
        </p:txBody>
      </p:sp>
      <p:sp>
        <p:nvSpPr>
          <p:cNvPr id="4" name="Slide Number Placeholder 3"/>
          <p:cNvSpPr>
            <a:spLocks noGrp="1"/>
          </p:cNvSpPr>
          <p:nvPr>
            <p:ph type="sldNum" sz="quarter" idx="5"/>
          </p:nvPr>
        </p:nvSpPr>
        <p:spPr/>
        <p:txBody>
          <a:bodyPr/>
          <a:lstStyle/>
          <a:p>
            <a:fld id="{43765B04-C173-47D6-BA0A-E0ACA9160354}" type="slidenum">
              <a:rPr lang="en-US" smtClean="0"/>
              <a:t>17</a:t>
            </a:fld>
            <a:endParaRPr lang="en-US"/>
          </a:p>
        </p:txBody>
      </p:sp>
    </p:spTree>
    <p:extLst>
      <p:ext uri="{BB962C8B-B14F-4D97-AF65-F5344CB8AC3E}">
        <p14:creationId xmlns:p14="http://schemas.microsoft.com/office/powerpoint/2010/main" val="22465728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Cho 25’ để làm cả 3 bài link 2 có 2 phần) -&gt; Làm kĩ, chậm rãi (ko vội), suy nghĩ kĩ trước từng vấn đề, xong thì đọc và suy ngẫm về kết quả nhận được</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Trả lời 2 câu hỏi: 1. Các bạn có ngẫm ra thêm được gì về bản thân mình sau các bài test trên ko? Các bạn có thấy hợp lý và đúng hay hữu ích ko?</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Một câu hỏi khác đặt ra: Vậy theo các bạn, những giá trị cá nhân và xu hướng sở thích cá nhân đó có cố định ko? Hay chúng có thể thay đổi theo thời gian?</a:t>
            </a:r>
            <a:endParaRPr lang="vi-VN" b="0" dirty="0">
              <a:effectLst/>
            </a:endParaRPr>
          </a:p>
        </p:txBody>
      </p:sp>
      <p:sp>
        <p:nvSpPr>
          <p:cNvPr id="4" name="Slide Number Placeholder 3"/>
          <p:cNvSpPr>
            <a:spLocks noGrp="1"/>
          </p:cNvSpPr>
          <p:nvPr>
            <p:ph type="sldNum" sz="quarter" idx="5"/>
          </p:nvPr>
        </p:nvSpPr>
        <p:spPr/>
        <p:txBody>
          <a:bodyPr/>
          <a:lstStyle/>
          <a:p>
            <a:fld id="{43765B04-C173-47D6-BA0A-E0ACA9160354}" type="slidenum">
              <a:rPr lang="en-US" smtClean="0"/>
              <a:t>18</a:t>
            </a:fld>
            <a:endParaRPr lang="en-US"/>
          </a:p>
        </p:txBody>
      </p:sp>
    </p:spTree>
    <p:extLst>
      <p:ext uri="{BB962C8B-B14F-4D97-AF65-F5344CB8AC3E}">
        <p14:creationId xmlns:p14="http://schemas.microsoft.com/office/powerpoint/2010/main" val="3173916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800" b="0" i="0" u="none" strike="noStrike" dirty="0">
                <a:solidFill>
                  <a:srgbClr val="000000"/>
                </a:solidFill>
                <a:effectLst/>
                <a:latin typeface="Arial" panose="020B0604020202020204" pitchFamily="34" charset="0"/>
              </a:rPr>
              <a:t>Trên thực tế thì chúng có thể thay đổi, bởi một lí do rất đơn giản: Con người cta sẽ thay đổi (common sense). Con người thay đổi theo tgian, cta thay đổi khi học thêm những thứ khác, biết thêm những điều mới, có những trải nghiệm, sự vấp ngã, thành công, để trưởng thành hơn mỗi ngày</a:t>
            </a:r>
            <a:endParaRPr lang="en-US" dirty="0"/>
          </a:p>
        </p:txBody>
      </p:sp>
      <p:sp>
        <p:nvSpPr>
          <p:cNvPr id="4" name="Slide Number Placeholder 3"/>
          <p:cNvSpPr>
            <a:spLocks noGrp="1"/>
          </p:cNvSpPr>
          <p:nvPr>
            <p:ph type="sldNum" sz="quarter" idx="5"/>
          </p:nvPr>
        </p:nvSpPr>
        <p:spPr/>
        <p:txBody>
          <a:bodyPr/>
          <a:lstStyle/>
          <a:p>
            <a:fld id="{43765B04-C173-47D6-BA0A-E0ACA9160354}" type="slidenum">
              <a:rPr lang="en-US" smtClean="0"/>
              <a:t>19</a:t>
            </a:fld>
            <a:endParaRPr lang="en-US"/>
          </a:p>
        </p:txBody>
      </p:sp>
    </p:spTree>
    <p:extLst>
      <p:ext uri="{BB962C8B-B14F-4D97-AF65-F5344CB8AC3E}">
        <p14:creationId xmlns:p14="http://schemas.microsoft.com/office/powerpoint/2010/main" val="29216896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Về bản chất, danh tính và giá trị cá nhân của chúng ta thay đổi theo thời gian, nhưng chúng sẽ liên tục ảnh hưởng đến các lựa chọn của chúng ta và có thể định hướng giai đoạn cuộc đời mà chúng ta đang ở. Đại học sẽ là quãng tgian các bạn thay đổi về góc nhìn và nhận thức trong cs khá nhiều (đã thành người lớn, và có một vài năm để cbi cho sự “tự lực cánh sinh”). </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Để hiểu rõ hơn về mối quan hệ của bạn với các giá trị bản thân, bạn có thể liên tục đánh giá lại điều gì là quan trọng đối với bạn. Hãy cam kết kiểm tra suy nghĩ, hành động và lựa chọn của bạn, đồng thời tiếp tục thực hiện các bài kiểm tra tự đánh giá (có thể làm theo hàng năm, các bạn sẽ thấy sự thay đổi. VD: personality test. Lần gần đây nhất cô làm, chắc vài năm trước: là defender). Việc thường xuyên đánh giá lại bản thân sẽ giúp các bạn có cái nhìn rõ hơn về mình tại giai đoạn đó để quản lý những thay đổi trong mục tiêu giáo dục, nghề nghiệp, hoàn cảnh sống, sở thích, bạn bè và các khía cạnh khác trong cuộc sống của bạn. Những thay đổi là một phần của quá trình chuyển đổi cuộc sống bình thường.</a:t>
            </a:r>
            <a:endParaRPr lang="vi-VN" b="0" dirty="0">
              <a:effectLst/>
            </a:endParaRPr>
          </a:p>
        </p:txBody>
      </p:sp>
      <p:sp>
        <p:nvSpPr>
          <p:cNvPr id="4" name="Slide Number Placeholder 3"/>
          <p:cNvSpPr>
            <a:spLocks noGrp="1"/>
          </p:cNvSpPr>
          <p:nvPr>
            <p:ph type="sldNum" sz="quarter" idx="5"/>
          </p:nvPr>
        </p:nvSpPr>
        <p:spPr/>
        <p:txBody>
          <a:bodyPr/>
          <a:lstStyle/>
          <a:p>
            <a:fld id="{43765B04-C173-47D6-BA0A-E0ACA9160354}" type="slidenum">
              <a:rPr lang="en-US" smtClean="0"/>
              <a:t>20</a:t>
            </a:fld>
            <a:endParaRPr lang="en-US"/>
          </a:p>
        </p:txBody>
      </p:sp>
    </p:spTree>
    <p:extLst>
      <p:ext uri="{BB962C8B-B14F-4D97-AF65-F5344CB8AC3E}">
        <p14:creationId xmlns:p14="http://schemas.microsoft.com/office/powerpoint/2010/main" val="40199574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Nhìn chung, khi đã bước chân vào cánh cổng đh, là sinh viên, các bạn sẽ có những trách nhiệm và nghĩa vụ nhất định, đầu tiên là trách nhiệm và nghĩa vụ vs chính bản thân mình, bắt đầu tự lập hơn với một cuộc sống mới. </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Nghiên cứu đã chỉ ra rằng những sinh viên tham gia vào các hoạt động lập kế hoạch nghề nghiệp sẽ ở lại đại học lâu hơn (tức là bớt xu hướng bỏ học giữa chừng), tốt nghiệp đúng hạn, cải thiện kết quả học tập của họ, có xu hướng tập trung vào mục tiêu và có động lực hơn, đồng thời có trải nghiệm đại học hài lòng và trọn vẹn hơn. Đây là lý do tại sao bước đầu tiên quan trọng khi học đại học là các bạn phải đánh giá và xác định được bản sắc và giá trị cá nhân của bạn. Bằng cách kiểm tra các giá trị của mình trước tiên, bạn bắt đầu quá trình xác định mục tiêu giáo dục và cuối cùng là lập kế hoạch cho sự nghiệp của mình.</a:t>
            </a:r>
            <a:endParaRPr lang="vi-VN" b="0" dirty="0">
              <a:effectLst/>
            </a:endParaRPr>
          </a:p>
        </p:txBody>
      </p:sp>
      <p:sp>
        <p:nvSpPr>
          <p:cNvPr id="4" name="Slide Number Placeholder 3"/>
          <p:cNvSpPr>
            <a:spLocks noGrp="1"/>
          </p:cNvSpPr>
          <p:nvPr>
            <p:ph type="sldNum" sz="quarter" idx="5"/>
          </p:nvPr>
        </p:nvSpPr>
        <p:spPr/>
        <p:txBody>
          <a:bodyPr/>
          <a:lstStyle/>
          <a:p>
            <a:fld id="{43765B04-C173-47D6-BA0A-E0ACA9160354}" type="slidenum">
              <a:rPr lang="en-US" smtClean="0"/>
              <a:t>21</a:t>
            </a:fld>
            <a:endParaRPr lang="en-US"/>
          </a:p>
        </p:txBody>
      </p:sp>
    </p:spTree>
    <p:extLst>
      <p:ext uri="{BB962C8B-B14F-4D97-AF65-F5344CB8AC3E}">
        <p14:creationId xmlns:p14="http://schemas.microsoft.com/office/powerpoint/2010/main" val="40863014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sinh viên phải ít nhất tuân thủ nội quy đưa ra và các giá trị của tổ chức và tuân thủ luật pháp địa phương, cũng như nên tích cực tham gia vào các hoạt động ngoại khóa, định hướng nghề nghiệp nghề nghiệp. </a:t>
            </a:r>
            <a:endParaRPr lang="vi-VN" b="0" dirty="0">
              <a:effectLst/>
            </a:endParaRPr>
          </a:p>
          <a:p>
            <a:pPr indent="-228600" rtl="0">
              <a:spcBef>
                <a:spcPts val="0"/>
              </a:spcBef>
              <a:spcAft>
                <a:spcPts val="0"/>
              </a:spcAft>
            </a:pPr>
            <a:br>
              <a:rPr lang="vi-VN" b="0" dirty="0">
                <a:effectLst/>
              </a:rPr>
            </a:br>
            <a:r>
              <a:rPr lang="vi-VN" sz="1800" b="0" i="0" u="none" strike="noStrike" dirty="0">
                <a:solidFill>
                  <a:srgbClr val="000000"/>
                </a:solidFill>
                <a:effectLst/>
                <a:latin typeface="Arial" panose="020B0604020202020204" pitchFamily="34" charset="0"/>
              </a:rPr>
              <a:t>Nhìn chung, bạn chứng tỏ rằng bạn là một sinh viên có trách nhiệm khi thực hiện những điều sau:</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 Đề cao các giá trị của sự trung thực và liêm chính trong học tập. (hạn chế học đối phó, gian lận trong thi cử)</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 Đến đúng giờ và chuẩn bị cho tất cả các lớp học, các cuộc họp, các hoạt động học tập và các sự kiện đặc biệt. (kể cả trên lớp và các buổi họp của nhóm dự án</a:t>
            </a:r>
            <a:endParaRPr lang="vi-VN" b="0" dirty="0">
              <a:effectLst/>
            </a:endParaRPr>
          </a:p>
        </p:txBody>
      </p:sp>
      <p:sp>
        <p:nvSpPr>
          <p:cNvPr id="4" name="Slide Number Placeholder 3"/>
          <p:cNvSpPr>
            <a:spLocks noGrp="1"/>
          </p:cNvSpPr>
          <p:nvPr>
            <p:ph type="sldNum" sz="quarter" idx="5"/>
          </p:nvPr>
        </p:nvSpPr>
        <p:spPr/>
        <p:txBody>
          <a:bodyPr/>
          <a:lstStyle/>
          <a:p>
            <a:fld id="{43765B04-C173-47D6-BA0A-E0ACA9160354}" type="slidenum">
              <a:rPr lang="en-US" smtClean="0"/>
              <a:t>23</a:t>
            </a:fld>
            <a:endParaRPr lang="en-US"/>
          </a:p>
        </p:txBody>
      </p:sp>
    </p:spTree>
    <p:extLst>
      <p:ext uri="{BB962C8B-B14F-4D97-AF65-F5344CB8AC3E}">
        <p14:creationId xmlns:p14="http://schemas.microsoft.com/office/powerpoint/2010/main" val="27867572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 Chú ý đến chất lượng trong việc hoàn thành bài tập. (Ko phải làm đối phó, cho xong. Với các hđ cô giao bàn trên lớp hay cả giao về cbi trước để buổi sau present, cô đều có thể đánh giá được mức độ cbi của các bạn, dựa vào phần trình bày)</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 Dành đủ thời gian để hoàn thành các trách nhiệm ngoài giờ học. (Lquan đến việc sắp xếp và phân bổ tgian hợp lý của bản thân)</a:t>
            </a:r>
            <a:endParaRPr lang="vi-VN" b="0" dirty="0">
              <a:effectLst/>
            </a:endParaRPr>
          </a:p>
          <a:p>
            <a:br>
              <a:rPr lang="vi-VN" dirty="0"/>
            </a:br>
            <a:endParaRPr lang="en-US" dirty="0"/>
          </a:p>
        </p:txBody>
      </p:sp>
      <p:sp>
        <p:nvSpPr>
          <p:cNvPr id="4" name="Slide Number Placeholder 3"/>
          <p:cNvSpPr>
            <a:spLocks noGrp="1"/>
          </p:cNvSpPr>
          <p:nvPr>
            <p:ph type="sldNum" sz="quarter" idx="5"/>
          </p:nvPr>
        </p:nvSpPr>
        <p:spPr/>
        <p:txBody>
          <a:bodyPr/>
          <a:lstStyle/>
          <a:p>
            <a:fld id="{43765B04-C173-47D6-BA0A-E0ACA9160354}" type="slidenum">
              <a:rPr lang="en-US" smtClean="0"/>
              <a:t>24</a:t>
            </a:fld>
            <a:endParaRPr lang="en-US"/>
          </a:p>
        </p:txBody>
      </p:sp>
    </p:spTree>
    <p:extLst>
      <p:ext uri="{BB962C8B-B14F-4D97-AF65-F5344CB8AC3E}">
        <p14:creationId xmlns:p14="http://schemas.microsoft.com/office/powerpoint/2010/main" val="29629614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 - Đạt được các mục tiêu giáo dục một cách có tổ chức, cam kết và chủ động.</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Chịu hoàn toàn trách nhiệm về hành vi của cá nhân.</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Tuân thủ tất cả các chính sách của trường đại học.</a:t>
            </a:r>
            <a:endParaRPr lang="vi-VN" b="0" dirty="0">
              <a:effectLst/>
            </a:endParaRPr>
          </a:p>
        </p:txBody>
      </p:sp>
      <p:sp>
        <p:nvSpPr>
          <p:cNvPr id="4" name="Slide Number Placeholder 3"/>
          <p:cNvSpPr>
            <a:spLocks noGrp="1"/>
          </p:cNvSpPr>
          <p:nvPr>
            <p:ph type="sldNum" sz="quarter" idx="5"/>
          </p:nvPr>
        </p:nvSpPr>
        <p:spPr/>
        <p:txBody>
          <a:bodyPr/>
          <a:lstStyle/>
          <a:p>
            <a:fld id="{43765B04-C173-47D6-BA0A-E0ACA9160354}" type="slidenum">
              <a:rPr lang="en-US" smtClean="0"/>
              <a:t>25</a:t>
            </a:fld>
            <a:endParaRPr lang="en-US"/>
          </a:p>
        </p:txBody>
      </p:sp>
    </p:spTree>
    <p:extLst>
      <p:ext uri="{BB962C8B-B14F-4D97-AF65-F5344CB8AC3E}">
        <p14:creationId xmlns:p14="http://schemas.microsoft.com/office/powerpoint/2010/main" val="5674656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Cho đọc experiment, tự làm lại trong lớp như 1 game: Chọn ngẫu nhiêm 5 cặp (10ng), cho mỗi người tự suy nghĩ, đánh giá người cùng cặp và đưa ra quyết định sẽ hợp tác hay đào ngũ -&gt; mục tiêu là maximize profit. </a:t>
            </a:r>
            <a:endParaRPr lang="en-US" dirty="0"/>
          </a:p>
        </p:txBody>
      </p:sp>
      <p:sp>
        <p:nvSpPr>
          <p:cNvPr id="4" name="Slide Number Placeholder 3"/>
          <p:cNvSpPr>
            <a:spLocks noGrp="1"/>
          </p:cNvSpPr>
          <p:nvPr>
            <p:ph type="sldNum" sz="quarter" idx="5"/>
          </p:nvPr>
        </p:nvSpPr>
        <p:spPr/>
        <p:txBody>
          <a:bodyPr/>
          <a:lstStyle/>
          <a:p>
            <a:fld id="{43765B04-C173-47D6-BA0A-E0ACA9160354}" type="slidenum">
              <a:rPr lang="en-US" smtClean="0"/>
              <a:t>4</a:t>
            </a:fld>
            <a:endParaRPr lang="en-US"/>
          </a:p>
        </p:txBody>
      </p:sp>
    </p:spTree>
    <p:extLst>
      <p:ext uri="{BB962C8B-B14F-4D97-AF65-F5344CB8AC3E}">
        <p14:creationId xmlns:p14="http://schemas.microsoft.com/office/powerpoint/2010/main" val="369436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Cho </a:t>
            </a:r>
            <a:r>
              <a:rPr lang="en-US" dirty="0" err="1"/>
              <a:t>xem</a:t>
            </a:r>
            <a:r>
              <a:rPr lang="en-US" dirty="0"/>
              <a:t> vid </a:t>
            </a:r>
            <a:r>
              <a:rPr lang="en-US" dirty="0" err="1"/>
              <a:t>khác</a:t>
            </a:r>
            <a:r>
              <a:rPr lang="en-US" dirty="0"/>
              <a:t> </a:t>
            </a:r>
            <a:r>
              <a:rPr lang="en-US" dirty="0" err="1"/>
              <a:t>trong</a:t>
            </a:r>
            <a:r>
              <a:rPr lang="en-US" dirty="0"/>
              <a:t> script </a:t>
            </a:r>
            <a:r>
              <a:rPr lang="en-US" dirty="0" err="1"/>
              <a:t>để</a:t>
            </a:r>
            <a:r>
              <a:rPr lang="en-US" dirty="0"/>
              <a:t> </a:t>
            </a:r>
            <a:r>
              <a:rPr lang="en-US" dirty="0" err="1"/>
              <a:t>kết</a:t>
            </a:r>
            <a:r>
              <a:rPr lang="en-US" dirty="0"/>
              <a:t> </a:t>
            </a:r>
            <a:r>
              <a:rPr lang="en-US" dirty="0" err="1"/>
              <a:t>luận</a:t>
            </a:r>
            <a:r>
              <a:rPr lang="en-US" dirty="0"/>
              <a:t> </a:t>
            </a:r>
            <a:r>
              <a:rPr lang="en-US" dirty="0" err="1"/>
              <a:t>bài</a:t>
            </a:r>
            <a:r>
              <a:rPr lang="en-US" dirty="0"/>
              <a:t> </a:t>
            </a:r>
            <a:r>
              <a:rPr lang="en-US" dirty="0" err="1"/>
              <a:t>học</a:t>
            </a:r>
            <a:endParaRPr lang="en-US" dirty="0"/>
          </a:p>
        </p:txBody>
      </p:sp>
      <p:sp>
        <p:nvSpPr>
          <p:cNvPr id="4" name="Slide Number Placeholder 3"/>
          <p:cNvSpPr>
            <a:spLocks noGrp="1"/>
          </p:cNvSpPr>
          <p:nvPr>
            <p:ph type="sldNum" sz="quarter" idx="5"/>
          </p:nvPr>
        </p:nvSpPr>
        <p:spPr/>
        <p:txBody>
          <a:bodyPr/>
          <a:lstStyle/>
          <a:p>
            <a:fld id="{43765B04-C173-47D6-BA0A-E0ACA9160354}" type="slidenum">
              <a:rPr lang="en-US" smtClean="0"/>
              <a:t>26</a:t>
            </a:fld>
            <a:endParaRPr lang="en-US"/>
          </a:p>
        </p:txBody>
      </p:sp>
    </p:spTree>
    <p:extLst>
      <p:ext uri="{BB962C8B-B14F-4D97-AF65-F5344CB8AC3E}">
        <p14:creationId xmlns:p14="http://schemas.microsoft.com/office/powerpoint/2010/main" val="290468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765B04-C173-47D6-BA0A-E0ACA9160354}" type="slidenum">
              <a:rPr lang="en-US" smtClean="0"/>
              <a:t>5</a:t>
            </a:fld>
            <a:endParaRPr lang="en-US"/>
          </a:p>
        </p:txBody>
      </p:sp>
    </p:spTree>
    <p:extLst>
      <p:ext uri="{BB962C8B-B14F-4D97-AF65-F5344CB8AC3E}">
        <p14:creationId xmlns:p14="http://schemas.microsoft.com/office/powerpoint/2010/main" val="31229969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rtl="0">
              <a:spcBef>
                <a:spcPts val="0"/>
              </a:spcBef>
              <a:spcAft>
                <a:spcPts val="0"/>
              </a:spcAft>
            </a:pPr>
            <a:r>
              <a:rPr lang="vi-VN" sz="1200" b="0" i="0" u="none" strike="noStrike" dirty="0">
                <a:solidFill>
                  <a:srgbClr val="000000"/>
                </a:solidFill>
                <a:effectLst/>
                <a:latin typeface="Arial" panose="020B0604020202020204" pitchFamily="34" charset="0"/>
              </a:rPr>
              <a:t>Trong quá trình suy nghĩ (5’) các bạn cùng cặp ko đc trao đổi vs nhau, tự phán đoán. </a:t>
            </a:r>
            <a:endParaRPr lang="vi-VN" b="0" dirty="0">
              <a:effectLst/>
            </a:endParaRPr>
          </a:p>
          <a:p>
            <a:pPr indent="-228600" rtl="0">
              <a:spcBef>
                <a:spcPts val="0"/>
              </a:spcBef>
              <a:spcAft>
                <a:spcPts val="0"/>
              </a:spcAft>
            </a:pPr>
            <a:r>
              <a:rPr lang="vi-VN" sz="1200" b="0" i="0" u="none" strike="noStrike" dirty="0">
                <a:solidFill>
                  <a:srgbClr val="000000"/>
                </a:solidFill>
                <a:effectLst/>
                <a:latin typeface="Arial" panose="020B0604020202020204" pitchFamily="34" charset="0"/>
              </a:rPr>
              <a:t>Gợi ý: nếu chọn cooperate (maximize combined profit) -&gt; 5 or 0. Nếu chọn defect (maximize personal profit) -&gt; 8 or 2</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Prisoners dilemma làm sáng tỏ xung đột cốt lõi của nhiều quyết định hợp tác: nó tạo ra động lực để tối đa hóa phần thưởng cá nhân so với động cơ tối đa hóa lợi ích cho nhóm (bạn và đối tác của bạn kết hợp).</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Sự phân chia lợi ích cá nhân và tập thể này là một trở ngại chính khiến mọi người không thể hợp tác. Định nghĩa về hợp tác cta có thể hiểu: hợp tác là khi nhiều đối tác cùng nhau hướng tới một mục tiêu chung có lợi cho tất cả mọi người. Như thường xuyên xảy ra trong các loại tình huống này, mặc dù sự hợp tác có thể mang lại lợi ích cho cả nhóm, nhưng các cá nhân thường có thể kiếm được phần thưởng cá nhân thậm chí còn lớn hơn bằng cách đào tẩu — như được chứng minh trong ví dụ về tình thế ở trên.</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Có nghĩa là, nếu mọi người chỉ quan tâm đến việc làm lợi cho bản thân, chúng ta sẽ luôn mong đợi để thấy hành vi ích kỷ. Thay vào đó, có một xu hướng đáng ngạc nhiên là hợp tác trong tình huống tiến thoái lưỡng nan của tù nhân và các nhiệm vụ tương tự. Với những lợi ích rõ ràng khi đào tẩu, tại sao một số người lại chọn hợp tác, trong khi những người khác lại chọn đào tẩu?</a:t>
            </a:r>
            <a:endParaRPr lang="vi-VN" b="0" dirty="0">
              <a:effectLst/>
            </a:endParaRPr>
          </a:p>
        </p:txBody>
      </p:sp>
      <p:sp>
        <p:nvSpPr>
          <p:cNvPr id="4" name="Slide Number Placeholder 3"/>
          <p:cNvSpPr>
            <a:spLocks noGrp="1"/>
          </p:cNvSpPr>
          <p:nvPr>
            <p:ph type="sldNum" sz="quarter" idx="5"/>
          </p:nvPr>
        </p:nvSpPr>
        <p:spPr/>
        <p:txBody>
          <a:bodyPr/>
          <a:lstStyle/>
          <a:p>
            <a:fld id="{43765B04-C173-47D6-BA0A-E0ACA9160354}" type="slidenum">
              <a:rPr lang="en-US" smtClean="0"/>
              <a:t>6</a:t>
            </a:fld>
            <a:endParaRPr lang="en-US"/>
          </a:p>
        </p:txBody>
      </p:sp>
    </p:spTree>
    <p:extLst>
      <p:ext uri="{BB962C8B-B14F-4D97-AF65-F5344CB8AC3E}">
        <p14:creationId xmlns:p14="http://schemas.microsoft.com/office/powerpoint/2010/main" val="145667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800" b="0" i="0" u="none" strike="noStrike" dirty="0">
                <a:solidFill>
                  <a:srgbClr val="000000"/>
                </a:solidFill>
                <a:effectLst/>
                <a:latin typeface="Arial" panose="020B0604020202020204" pitchFamily="34" charset="0"/>
              </a:rPr>
              <a:t>Mỗi cá nhân là một cá thể riêng biệt -&gt; có nhận định khác biệt trong vấn đề hợp tác. Về cơ bản, cta khác nhau ở Định hướng giá trị xã hội (SVO) - khái niệm mô tả sở thích của mọi người khi phân chia các nguồn lực quan trọng giữa họ và những người khác. Ví dụ, một người có thể cạnh tranh với những người khác, hoặc hợp tác, hoặc hy sinh bản thân. Ví dụ, bạn có thể cho bạn mình tiền xăng vì cô ấy chở bạn đến trường, mặc dù điều đó có nghĩa là bạn sẽ ít tiêu tiền hơn vào cuối tuần. Trong ví dụ này, bạn đang thể hiện định hướng hợp tác. Mọi người thường thuộc một trong ba loại SVO: hợp tác, chủ nghĩa cá nhân (INDIVIDUALISTIC) hoặc cạnh tranh (COMPETITIVE)</a:t>
            </a:r>
            <a:endParaRPr lang="en-US" dirty="0"/>
          </a:p>
        </p:txBody>
      </p:sp>
      <p:sp>
        <p:nvSpPr>
          <p:cNvPr id="4" name="Slide Number Placeholder 3"/>
          <p:cNvSpPr>
            <a:spLocks noGrp="1"/>
          </p:cNvSpPr>
          <p:nvPr>
            <p:ph type="sldNum" sz="quarter" idx="5"/>
          </p:nvPr>
        </p:nvSpPr>
        <p:spPr/>
        <p:txBody>
          <a:bodyPr/>
          <a:lstStyle/>
          <a:p>
            <a:fld id="{43765B04-C173-47D6-BA0A-E0ACA9160354}" type="slidenum">
              <a:rPr lang="en-US" smtClean="0"/>
              <a:t>7</a:t>
            </a:fld>
            <a:endParaRPr lang="en-US"/>
          </a:p>
        </p:txBody>
      </p:sp>
    </p:spTree>
    <p:extLst>
      <p:ext uri="{BB962C8B-B14F-4D97-AF65-F5344CB8AC3E}">
        <p14:creationId xmlns:p14="http://schemas.microsoft.com/office/powerpoint/2010/main" val="2980897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Nói</a:t>
            </a:r>
            <a:r>
              <a:rPr lang="en-US" dirty="0"/>
              <a:t> qua </a:t>
            </a:r>
            <a:r>
              <a:rPr lang="en-US" dirty="0" err="1"/>
              <a:t>về</a:t>
            </a:r>
            <a:r>
              <a:rPr lang="en-US" dirty="0"/>
              <a:t> 3 outcome (</a:t>
            </a:r>
            <a:r>
              <a:rPr lang="en-US" dirty="0" err="1"/>
              <a:t>tương</a:t>
            </a:r>
            <a:r>
              <a:rPr lang="en-US" dirty="0"/>
              <a:t> </a:t>
            </a:r>
            <a:r>
              <a:rPr lang="en-US" dirty="0" err="1"/>
              <a:t>tự</a:t>
            </a:r>
            <a:r>
              <a:rPr lang="en-US" dirty="0"/>
              <a:t> prisoner dilemma)</a:t>
            </a:r>
          </a:p>
        </p:txBody>
      </p:sp>
      <p:sp>
        <p:nvSpPr>
          <p:cNvPr id="4" name="Slide Number Placeholder 3"/>
          <p:cNvSpPr>
            <a:spLocks noGrp="1"/>
          </p:cNvSpPr>
          <p:nvPr>
            <p:ph type="sldNum" sz="quarter" idx="5"/>
          </p:nvPr>
        </p:nvSpPr>
        <p:spPr/>
        <p:txBody>
          <a:bodyPr/>
          <a:lstStyle/>
          <a:p>
            <a:fld id="{43765B04-C173-47D6-BA0A-E0ACA9160354}" type="slidenum">
              <a:rPr lang="en-US" smtClean="0"/>
              <a:t>8</a:t>
            </a:fld>
            <a:endParaRPr lang="en-US"/>
          </a:p>
        </p:txBody>
      </p:sp>
    </p:spTree>
    <p:extLst>
      <p:ext uri="{BB962C8B-B14F-4D97-AF65-F5344CB8AC3E}">
        <p14:creationId xmlns:p14="http://schemas.microsoft.com/office/powerpoint/2010/main" val="121804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28600" rtl="0">
              <a:spcBef>
                <a:spcPts val="0"/>
              </a:spcBef>
              <a:spcAft>
                <a:spcPts val="0"/>
              </a:spcAft>
            </a:pPr>
            <a:r>
              <a:rPr lang="vi-VN" sz="1800" b="0" i="0" u="none" strike="noStrike" dirty="0">
                <a:solidFill>
                  <a:srgbClr val="000000"/>
                </a:solidFill>
                <a:effectLst/>
                <a:latin typeface="Arial" panose="020B0604020202020204" pitchFamily="34" charset="0"/>
              </a:rPr>
              <a:t>Đồng cảm là khả năng cảm nhận và hiểu được trải nghiệm cảm xúc của người khác. Khi chúng ta đồng cảm với ai đó, chúng ta tiếp nhận quan điểm của người đó, tưởng tượng thế giới theo quan điểm của họ và trực tiếp trải nghiệm cảm xúc của họ. Nghiên cứu đã chỉ ra rằng khi mọi người đồng cảm với đối tác của mình, họ hành động với sự hợp tác cao hơn và lòng vị tha nói chung — mong muốn giúp đỡ đối tác, ngay cả khi bản thân phải trả một cái giá đắt.</a:t>
            </a:r>
            <a:endParaRPr lang="en-US" sz="1800" b="0" i="0" u="none" strike="noStrike" dirty="0">
              <a:solidFill>
                <a:srgbClr val="000000"/>
              </a:solidFill>
              <a:effectLst/>
              <a:latin typeface="Arial" panose="020B0604020202020204" pitchFamily="34" charset="0"/>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Những người có thể trải nghiệm và hiểu được cảm xúc của người khác có khả năng làm việc với những người khác trong nhóm tốt hơn, nhận được xếp hạng trung bình về hiệu suất công việc cao hơn từ người giám sát của họ, ngay cả sau khi điều chỉnh các loại công việc khác nhau và các khía cạnh khác của tính cách</a:t>
            </a:r>
            <a:endParaRPr lang="vi-VN" b="0" dirty="0">
              <a:effectLst/>
            </a:endParaRPr>
          </a:p>
        </p:txBody>
      </p:sp>
      <p:sp>
        <p:nvSpPr>
          <p:cNvPr id="4" name="Slide Number Placeholder 3"/>
          <p:cNvSpPr>
            <a:spLocks noGrp="1"/>
          </p:cNvSpPr>
          <p:nvPr>
            <p:ph type="sldNum" sz="quarter" idx="5"/>
          </p:nvPr>
        </p:nvSpPr>
        <p:spPr/>
        <p:txBody>
          <a:bodyPr/>
          <a:lstStyle/>
          <a:p>
            <a:fld id="{43765B04-C173-47D6-BA0A-E0ACA9160354}" type="slidenum">
              <a:rPr lang="en-US" smtClean="0"/>
              <a:t>9</a:t>
            </a:fld>
            <a:endParaRPr lang="en-US"/>
          </a:p>
        </p:txBody>
      </p:sp>
    </p:spTree>
    <p:extLst>
      <p:ext uri="{BB962C8B-B14F-4D97-AF65-F5344CB8AC3E}">
        <p14:creationId xmlns:p14="http://schemas.microsoft.com/office/powerpoint/2010/main" val="6133769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Yêu</a:t>
            </a:r>
            <a:r>
              <a:rPr lang="en-US" dirty="0"/>
              <a:t> </a:t>
            </a:r>
            <a:r>
              <a:rPr lang="en-US" dirty="0" err="1"/>
              <a:t>cầu</a:t>
            </a:r>
            <a:r>
              <a:rPr lang="en-US" dirty="0"/>
              <a:t> </a:t>
            </a:r>
            <a:r>
              <a:rPr lang="en-US" dirty="0" err="1"/>
              <a:t>tự</a:t>
            </a:r>
            <a:r>
              <a:rPr lang="en-US" dirty="0"/>
              <a:t> </a:t>
            </a:r>
            <a:r>
              <a:rPr lang="en-US" dirty="0" err="1"/>
              <a:t>nghiên</a:t>
            </a:r>
            <a:r>
              <a:rPr lang="en-US" dirty="0"/>
              <a:t> </a:t>
            </a:r>
            <a:r>
              <a:rPr lang="en-US" dirty="0" err="1"/>
              <a:t>cứu</a:t>
            </a:r>
            <a:r>
              <a:rPr lang="en-US" dirty="0"/>
              <a:t> ở </a:t>
            </a:r>
            <a:r>
              <a:rPr lang="en-US" dirty="0" err="1"/>
              <a:t>nhà</a:t>
            </a:r>
            <a:r>
              <a:rPr lang="en-US" dirty="0"/>
              <a:t> (</a:t>
            </a:r>
            <a:r>
              <a:rPr lang="en-US" dirty="0" err="1"/>
              <a:t>hoặc</a:t>
            </a:r>
            <a:r>
              <a:rPr lang="en-US" dirty="0"/>
              <a:t> </a:t>
            </a:r>
            <a:r>
              <a:rPr lang="en-US" dirty="0" err="1"/>
              <a:t>còn</a:t>
            </a:r>
            <a:r>
              <a:rPr lang="en-US" dirty="0"/>
              <a:t> </a:t>
            </a:r>
            <a:r>
              <a:rPr lang="en-US" dirty="0" err="1"/>
              <a:t>tgian</a:t>
            </a:r>
            <a:r>
              <a:rPr lang="en-US" dirty="0"/>
              <a:t> </a:t>
            </a:r>
            <a:r>
              <a:rPr lang="en-US" dirty="0" err="1"/>
              <a:t>thì</a:t>
            </a:r>
            <a:r>
              <a:rPr lang="en-US" dirty="0"/>
              <a:t> </a:t>
            </a:r>
            <a:r>
              <a:rPr lang="en-US" dirty="0" err="1"/>
              <a:t>cho</a:t>
            </a:r>
            <a:r>
              <a:rPr lang="en-US" dirty="0"/>
              <a:t> </a:t>
            </a:r>
            <a:r>
              <a:rPr lang="en-US" dirty="0" err="1"/>
              <a:t>làm</a:t>
            </a:r>
            <a:r>
              <a:rPr lang="en-US" dirty="0"/>
              <a:t> </a:t>
            </a:r>
            <a:r>
              <a:rPr lang="en-US" dirty="0" err="1"/>
              <a:t>theo</a:t>
            </a:r>
            <a:r>
              <a:rPr lang="en-US" dirty="0"/>
              <a:t> </a:t>
            </a:r>
            <a:r>
              <a:rPr lang="en-US" dirty="0" err="1"/>
              <a:t>nhóm</a:t>
            </a:r>
            <a:r>
              <a:rPr lang="en-US" dirty="0"/>
              <a:t> 15’ </a:t>
            </a:r>
            <a:r>
              <a:rPr lang="en-US" dirty="0" err="1"/>
              <a:t>mỗi</a:t>
            </a:r>
            <a:r>
              <a:rPr lang="en-US" dirty="0"/>
              <a:t> </a:t>
            </a:r>
            <a:r>
              <a:rPr lang="en-US" dirty="0" err="1"/>
              <a:t>cái</a:t>
            </a:r>
            <a:r>
              <a:rPr lang="en-US" dirty="0"/>
              <a:t> </a:t>
            </a:r>
            <a:r>
              <a:rPr lang="en-US" dirty="0" err="1"/>
              <a:t>rồi</a:t>
            </a:r>
            <a:r>
              <a:rPr lang="en-US" dirty="0"/>
              <a:t> </a:t>
            </a:r>
            <a:r>
              <a:rPr lang="en-US" dirty="0" err="1"/>
              <a:t>tự</a:t>
            </a:r>
            <a:r>
              <a:rPr lang="en-US" dirty="0"/>
              <a:t> </a:t>
            </a:r>
            <a:r>
              <a:rPr lang="en-US" dirty="0" err="1"/>
              <a:t>nêu</a:t>
            </a:r>
            <a:r>
              <a:rPr lang="en-US" dirty="0"/>
              <a:t> </a:t>
            </a:r>
            <a:r>
              <a:rPr lang="en-US" dirty="0" err="1"/>
              <a:t>trc</a:t>
            </a:r>
            <a:r>
              <a:rPr lang="en-US" dirty="0"/>
              <a:t> </a:t>
            </a:r>
            <a:r>
              <a:rPr lang="en-US" dirty="0" err="1"/>
              <a:t>lớp</a:t>
            </a:r>
            <a:endParaRPr lang="en-US" dirty="0"/>
          </a:p>
        </p:txBody>
      </p:sp>
      <p:sp>
        <p:nvSpPr>
          <p:cNvPr id="4" name="Slide Number Placeholder 3"/>
          <p:cNvSpPr>
            <a:spLocks noGrp="1"/>
          </p:cNvSpPr>
          <p:nvPr>
            <p:ph type="sldNum" sz="quarter" idx="5"/>
          </p:nvPr>
        </p:nvSpPr>
        <p:spPr/>
        <p:txBody>
          <a:bodyPr/>
          <a:lstStyle/>
          <a:p>
            <a:fld id="{43765B04-C173-47D6-BA0A-E0ACA9160354}" type="slidenum">
              <a:rPr lang="en-US" smtClean="0"/>
              <a:t>10</a:t>
            </a:fld>
            <a:endParaRPr lang="en-US"/>
          </a:p>
        </p:txBody>
      </p:sp>
    </p:spTree>
    <p:extLst>
      <p:ext uri="{BB962C8B-B14F-4D97-AF65-F5344CB8AC3E}">
        <p14:creationId xmlns:p14="http://schemas.microsoft.com/office/powerpoint/2010/main" val="37060561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800" b="0" i="0" u="none" strike="noStrike" dirty="0">
                <a:solidFill>
                  <a:srgbClr val="000000"/>
                </a:solidFill>
                <a:effectLst/>
                <a:latin typeface="Arial" panose="020B0604020202020204" pitchFamily="34" charset="0"/>
              </a:rPr>
              <a:t>Personal identity: phần này thực chất có thể là một phần self-study: tìm hiểu về bản thân mình, về chính các bạn -&gt; Các bạn đã nhận thức rõ về bản thân mình chưa? Về các giá trị mình đang có? Về thế mạnh, điểm yếu, sở thích, sở trường, hay xu hướng phù hợp với bản thân trong cả học tập và định hướng nghề nghiệp? Trong slot này cô sẽ hỗ trợ các bạn để tìm hiểu sâu hơn về chính bản thân mình (đặc biệt là với những ai còn đang có chút gì đó băn khoăn vô định, ko rõ tương lai mình muốn làm gì, trở thành ai?)</a:t>
            </a:r>
            <a:endParaRPr lang="en-US" dirty="0"/>
          </a:p>
        </p:txBody>
      </p:sp>
      <p:sp>
        <p:nvSpPr>
          <p:cNvPr id="4" name="Slide Number Placeholder 3"/>
          <p:cNvSpPr>
            <a:spLocks noGrp="1"/>
          </p:cNvSpPr>
          <p:nvPr>
            <p:ph type="sldNum" sz="quarter" idx="5"/>
          </p:nvPr>
        </p:nvSpPr>
        <p:spPr/>
        <p:txBody>
          <a:bodyPr/>
          <a:lstStyle/>
          <a:p>
            <a:fld id="{43765B04-C173-47D6-BA0A-E0ACA9160354}" type="slidenum">
              <a:rPr lang="en-US" smtClean="0"/>
              <a:t>14</a:t>
            </a:fld>
            <a:endParaRPr lang="en-US"/>
          </a:p>
        </p:txBody>
      </p:sp>
    </p:spTree>
    <p:extLst>
      <p:ext uri="{BB962C8B-B14F-4D97-AF65-F5344CB8AC3E}">
        <p14:creationId xmlns:p14="http://schemas.microsoft.com/office/powerpoint/2010/main" val="3468729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CBB16-9F7C-4852-8946-B09A81DED0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AACF11-48AA-FD16-E7FF-54773F6C97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4191AE5-6F60-BEAA-E9E2-467E2BCA73EA}"/>
              </a:ext>
            </a:extLst>
          </p:cNvPr>
          <p:cNvSpPr>
            <a:spLocks noGrp="1"/>
          </p:cNvSpPr>
          <p:nvPr>
            <p:ph type="dt" sz="half" idx="10"/>
          </p:nvPr>
        </p:nvSpPr>
        <p:spPr/>
        <p:txBody>
          <a:bodyPr/>
          <a:lstStyle/>
          <a:p>
            <a:fld id="{2F6791EE-E050-46D6-91E7-2F0FFF149402}" type="datetimeFigureOut">
              <a:rPr lang="en-US" smtClean="0"/>
              <a:t>5/23/2022</a:t>
            </a:fld>
            <a:endParaRPr lang="en-US"/>
          </a:p>
        </p:txBody>
      </p:sp>
      <p:sp>
        <p:nvSpPr>
          <p:cNvPr id="5" name="Footer Placeholder 4">
            <a:extLst>
              <a:ext uri="{FF2B5EF4-FFF2-40B4-BE49-F238E27FC236}">
                <a16:creationId xmlns:a16="http://schemas.microsoft.com/office/drawing/2014/main" id="{334F516E-F306-F6C7-C9FD-8127E6DFD0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33FABD-8137-A2DF-9191-9197DA6AE41A}"/>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622093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F7AF6-D934-B54A-C3A2-251C3A77CA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836E45-0802-3C16-843D-3E4D4FC400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D8880F-DD4D-B4AA-7280-44E740EB6BE6}"/>
              </a:ext>
            </a:extLst>
          </p:cNvPr>
          <p:cNvSpPr>
            <a:spLocks noGrp="1"/>
          </p:cNvSpPr>
          <p:nvPr>
            <p:ph type="dt" sz="half" idx="10"/>
          </p:nvPr>
        </p:nvSpPr>
        <p:spPr/>
        <p:txBody>
          <a:bodyPr/>
          <a:lstStyle/>
          <a:p>
            <a:fld id="{2F6791EE-E050-46D6-91E7-2F0FFF149402}" type="datetimeFigureOut">
              <a:rPr lang="en-US" smtClean="0"/>
              <a:t>5/23/2022</a:t>
            </a:fld>
            <a:endParaRPr lang="en-US"/>
          </a:p>
        </p:txBody>
      </p:sp>
      <p:sp>
        <p:nvSpPr>
          <p:cNvPr id="5" name="Footer Placeholder 4">
            <a:extLst>
              <a:ext uri="{FF2B5EF4-FFF2-40B4-BE49-F238E27FC236}">
                <a16:creationId xmlns:a16="http://schemas.microsoft.com/office/drawing/2014/main" id="{49C91FE0-B272-6CA5-D128-302927F77E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C0B04B-722B-94A9-2B4F-21C35C852F21}"/>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1375677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286B95-59F0-E6C6-CC5A-014D5E3D1DC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17E66B-D780-A32C-913A-A29427B0902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A961AA-EFB1-C600-3A25-2CEDBC53883C}"/>
              </a:ext>
            </a:extLst>
          </p:cNvPr>
          <p:cNvSpPr>
            <a:spLocks noGrp="1"/>
          </p:cNvSpPr>
          <p:nvPr>
            <p:ph type="dt" sz="half" idx="10"/>
          </p:nvPr>
        </p:nvSpPr>
        <p:spPr/>
        <p:txBody>
          <a:bodyPr/>
          <a:lstStyle/>
          <a:p>
            <a:fld id="{2F6791EE-E050-46D6-91E7-2F0FFF149402}" type="datetimeFigureOut">
              <a:rPr lang="en-US" smtClean="0"/>
              <a:t>5/23/2022</a:t>
            </a:fld>
            <a:endParaRPr lang="en-US"/>
          </a:p>
        </p:txBody>
      </p:sp>
      <p:sp>
        <p:nvSpPr>
          <p:cNvPr id="5" name="Footer Placeholder 4">
            <a:extLst>
              <a:ext uri="{FF2B5EF4-FFF2-40B4-BE49-F238E27FC236}">
                <a16:creationId xmlns:a16="http://schemas.microsoft.com/office/drawing/2014/main" id="{9F89FB53-DE05-6132-3334-CC1861096F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240E36-5997-C4AF-8A0C-0FD3FFB870A7}"/>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37377097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2"/>
        </a:solidFill>
        <a:effectLst/>
      </p:bgPr>
    </p:bg>
    <p:spTree>
      <p:nvGrpSpPr>
        <p:cNvPr id="1" name="Shape 9"/>
        <p:cNvGrpSpPr/>
        <p:nvPr/>
      </p:nvGrpSpPr>
      <p:grpSpPr>
        <a:xfrm>
          <a:off x="0" y="0"/>
          <a:ext cx="0" cy="0"/>
          <a:chOff x="0" y="0"/>
          <a:chExt cx="0" cy="0"/>
        </a:xfrm>
      </p:grpSpPr>
      <p:sp>
        <p:nvSpPr>
          <p:cNvPr id="10" name="Google Shape;10;p57"/>
          <p:cNvSpPr txBox="1">
            <a:spLocks noGrp="1"/>
          </p:cNvSpPr>
          <p:nvPr>
            <p:ph type="ctrTitle"/>
          </p:nvPr>
        </p:nvSpPr>
        <p:spPr>
          <a:xfrm>
            <a:off x="1758900" y="2978025"/>
            <a:ext cx="8907200" cy="1546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sz="6667"/>
            </a:lvl1pPr>
            <a:lvl2pPr lvl="1" algn="l">
              <a:lnSpc>
                <a:spcPct val="100000"/>
              </a:lnSpc>
              <a:spcBef>
                <a:spcPts val="0"/>
              </a:spcBef>
              <a:spcAft>
                <a:spcPts val="0"/>
              </a:spcAft>
              <a:buSzPts val="5000"/>
              <a:buNone/>
              <a:defRPr sz="6667"/>
            </a:lvl2pPr>
            <a:lvl3pPr lvl="2" algn="l">
              <a:lnSpc>
                <a:spcPct val="100000"/>
              </a:lnSpc>
              <a:spcBef>
                <a:spcPts val="0"/>
              </a:spcBef>
              <a:spcAft>
                <a:spcPts val="0"/>
              </a:spcAft>
              <a:buSzPts val="5000"/>
              <a:buNone/>
              <a:defRPr sz="6667"/>
            </a:lvl3pPr>
            <a:lvl4pPr lvl="3" algn="l">
              <a:lnSpc>
                <a:spcPct val="100000"/>
              </a:lnSpc>
              <a:spcBef>
                <a:spcPts val="0"/>
              </a:spcBef>
              <a:spcAft>
                <a:spcPts val="0"/>
              </a:spcAft>
              <a:buSzPts val="5000"/>
              <a:buNone/>
              <a:defRPr sz="6667"/>
            </a:lvl4pPr>
            <a:lvl5pPr lvl="4" algn="l">
              <a:lnSpc>
                <a:spcPct val="100000"/>
              </a:lnSpc>
              <a:spcBef>
                <a:spcPts val="0"/>
              </a:spcBef>
              <a:spcAft>
                <a:spcPts val="0"/>
              </a:spcAft>
              <a:buSzPts val="5000"/>
              <a:buNone/>
              <a:defRPr sz="6667"/>
            </a:lvl5pPr>
            <a:lvl6pPr lvl="5" algn="l">
              <a:lnSpc>
                <a:spcPct val="100000"/>
              </a:lnSpc>
              <a:spcBef>
                <a:spcPts val="0"/>
              </a:spcBef>
              <a:spcAft>
                <a:spcPts val="0"/>
              </a:spcAft>
              <a:buSzPts val="5000"/>
              <a:buNone/>
              <a:defRPr sz="6667"/>
            </a:lvl6pPr>
            <a:lvl7pPr lvl="6" algn="l">
              <a:lnSpc>
                <a:spcPct val="100000"/>
              </a:lnSpc>
              <a:spcBef>
                <a:spcPts val="0"/>
              </a:spcBef>
              <a:spcAft>
                <a:spcPts val="0"/>
              </a:spcAft>
              <a:buSzPts val="5000"/>
              <a:buNone/>
              <a:defRPr sz="6667"/>
            </a:lvl7pPr>
            <a:lvl8pPr lvl="7" algn="l">
              <a:lnSpc>
                <a:spcPct val="100000"/>
              </a:lnSpc>
              <a:spcBef>
                <a:spcPts val="0"/>
              </a:spcBef>
              <a:spcAft>
                <a:spcPts val="0"/>
              </a:spcAft>
              <a:buSzPts val="5000"/>
              <a:buNone/>
              <a:defRPr sz="6667"/>
            </a:lvl8pPr>
            <a:lvl9pPr lvl="8" algn="l">
              <a:lnSpc>
                <a:spcPct val="100000"/>
              </a:lnSpc>
              <a:spcBef>
                <a:spcPts val="0"/>
              </a:spcBef>
              <a:spcAft>
                <a:spcPts val="0"/>
              </a:spcAft>
              <a:buSzPts val="5000"/>
              <a:buNone/>
              <a:defRPr sz="6667"/>
            </a:lvl9pPr>
          </a:lstStyle>
          <a:p>
            <a:endParaRPr/>
          </a:p>
        </p:txBody>
      </p:sp>
      <p:cxnSp>
        <p:nvCxnSpPr>
          <p:cNvPr id="11" name="Google Shape;11;p57"/>
          <p:cNvCxnSpPr>
            <a:stCxn id="12" idx="4"/>
          </p:cNvCxnSpPr>
          <p:nvPr/>
        </p:nvCxnSpPr>
        <p:spPr>
          <a:xfrm>
            <a:off x="1253000" y="3776633"/>
            <a:ext cx="0" cy="3081200"/>
          </a:xfrm>
          <a:prstGeom prst="straightConnector1">
            <a:avLst/>
          </a:prstGeom>
          <a:noFill/>
          <a:ln w="9525" cap="flat" cmpd="sng">
            <a:solidFill>
              <a:schemeClr val="accent5"/>
            </a:solidFill>
            <a:prstDash val="solid"/>
            <a:round/>
            <a:headEnd type="none" w="sm" len="sm"/>
            <a:tailEnd type="none" w="sm" len="sm"/>
          </a:ln>
        </p:spPr>
      </p:cxnSp>
      <p:sp>
        <p:nvSpPr>
          <p:cNvPr id="12" name="Google Shape;12;p57"/>
          <p:cNvSpPr/>
          <p:nvPr/>
        </p:nvSpPr>
        <p:spPr>
          <a:xfrm>
            <a:off x="1127000" y="3524633"/>
            <a:ext cx="252000" cy="252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7731023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key color">
  <p:cSld name="Blank key color">
    <p:bg>
      <p:bgPr>
        <a:solidFill>
          <a:schemeClr val="accent2"/>
        </a:solidFill>
        <a:effectLst/>
      </p:bgPr>
    </p:bg>
    <p:spTree>
      <p:nvGrpSpPr>
        <p:cNvPr id="1" name="Shape 13"/>
        <p:cNvGrpSpPr/>
        <p:nvPr/>
      </p:nvGrpSpPr>
      <p:grpSpPr>
        <a:xfrm>
          <a:off x="0" y="0"/>
          <a:ext cx="0" cy="0"/>
          <a:chOff x="0" y="0"/>
          <a:chExt cx="0" cy="0"/>
        </a:xfrm>
      </p:grpSpPr>
      <p:sp>
        <p:nvSpPr>
          <p:cNvPr id="14" name="Google Shape;14;p58"/>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15" name="Google Shape;15;p58"/>
          <p:cNvCxnSpPr/>
          <p:nvPr/>
        </p:nvCxnSpPr>
        <p:spPr>
          <a:xfrm>
            <a:off x="1260851" y="0"/>
            <a:ext cx="0" cy="6858000"/>
          </a:xfrm>
          <a:prstGeom prst="straightConnector1">
            <a:avLst/>
          </a:prstGeom>
          <a:noFill/>
          <a:ln w="9525" cap="flat" cmpd="sng">
            <a:solidFill>
              <a:schemeClr val="dk1"/>
            </a:solidFill>
            <a:prstDash val="solid"/>
            <a:round/>
            <a:headEnd type="none" w="sm" len="sm"/>
            <a:tailEnd type="none" w="sm" len="sm"/>
          </a:ln>
        </p:spPr>
      </p:cxnSp>
      <p:sp>
        <p:nvSpPr>
          <p:cNvPr id="16" name="Google Shape;16;p58"/>
          <p:cNvSpPr/>
          <p:nvPr/>
        </p:nvSpPr>
        <p:spPr>
          <a:xfrm>
            <a:off x="1126233" y="3294400"/>
            <a:ext cx="269200" cy="269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9561509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2"/>
        </a:solidFill>
        <a:effectLst/>
      </p:bgPr>
    </p:bg>
    <p:spTree>
      <p:nvGrpSpPr>
        <p:cNvPr id="1" name="Shape 17"/>
        <p:cNvGrpSpPr/>
        <p:nvPr/>
      </p:nvGrpSpPr>
      <p:grpSpPr>
        <a:xfrm>
          <a:off x="0" y="0"/>
          <a:ext cx="0" cy="0"/>
          <a:chOff x="0" y="0"/>
          <a:chExt cx="0" cy="0"/>
        </a:xfrm>
      </p:grpSpPr>
      <p:sp>
        <p:nvSpPr>
          <p:cNvPr id="18" name="Google Shape;18;p59"/>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19" name="Google Shape;19;p59"/>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20" name="Google Shape;20;p59"/>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21" name="Google Shape;21;p59"/>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5953784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2"/>
        </a:solidFill>
        <a:effectLst/>
      </p:bgPr>
    </p:bg>
    <p:spTree>
      <p:nvGrpSpPr>
        <p:cNvPr id="1" name="Shape 22"/>
        <p:cNvGrpSpPr/>
        <p:nvPr/>
      </p:nvGrpSpPr>
      <p:grpSpPr>
        <a:xfrm>
          <a:off x="0" y="0"/>
          <a:ext cx="0" cy="0"/>
          <a:chOff x="0" y="0"/>
          <a:chExt cx="0" cy="0"/>
        </a:xfrm>
      </p:grpSpPr>
      <p:sp>
        <p:nvSpPr>
          <p:cNvPr id="23" name="Google Shape;23;p60"/>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24" name="Google Shape;24;p60"/>
          <p:cNvSpPr txBox="1">
            <a:spLocks noGrp="1"/>
          </p:cNvSpPr>
          <p:nvPr>
            <p:ph type="body" idx="1"/>
          </p:nvPr>
        </p:nvSpPr>
        <p:spPr>
          <a:xfrm>
            <a:off x="1553967" y="1565489"/>
            <a:ext cx="4409200" cy="4967600"/>
          </a:xfrm>
          <a:prstGeom prst="rect">
            <a:avLst/>
          </a:prstGeom>
          <a:noFill/>
          <a:ln>
            <a:noFill/>
          </a:ln>
        </p:spPr>
        <p:txBody>
          <a:bodyPr spcFirstLastPara="1" wrap="square" lIns="91425" tIns="91425" rIns="91425" bIns="91425" anchor="t" anchorCtr="0">
            <a:noAutofit/>
          </a:bodyPr>
          <a:lstStyle>
            <a:lvl1pPr marL="609585" lvl="0" indent="-474121" algn="l">
              <a:lnSpc>
                <a:spcPct val="100000"/>
              </a:lnSpc>
              <a:spcBef>
                <a:spcPts val="800"/>
              </a:spcBef>
              <a:spcAft>
                <a:spcPts val="0"/>
              </a:spcAft>
              <a:buSzPts val="2000"/>
              <a:buChar char="◦"/>
              <a:defRPr sz="2667"/>
            </a:lvl1pPr>
            <a:lvl2pPr marL="1219170" lvl="1" indent="-474121" algn="l">
              <a:lnSpc>
                <a:spcPct val="100000"/>
              </a:lnSpc>
              <a:spcBef>
                <a:spcPts val="0"/>
              </a:spcBef>
              <a:spcAft>
                <a:spcPts val="0"/>
              </a:spcAft>
              <a:buSzPts val="2000"/>
              <a:buChar char="▫"/>
              <a:defRPr sz="2667"/>
            </a:lvl2pPr>
            <a:lvl3pPr marL="1828754" lvl="2" indent="-474121" algn="l">
              <a:lnSpc>
                <a:spcPct val="100000"/>
              </a:lnSpc>
              <a:spcBef>
                <a:spcPts val="0"/>
              </a:spcBef>
              <a:spcAft>
                <a:spcPts val="0"/>
              </a:spcAft>
              <a:buSzPts val="2000"/>
              <a:buChar char="■"/>
              <a:defRPr sz="2667"/>
            </a:lvl3pPr>
            <a:lvl4pPr marL="2438339" lvl="3" indent="-474121" algn="l">
              <a:lnSpc>
                <a:spcPct val="100000"/>
              </a:lnSpc>
              <a:spcBef>
                <a:spcPts val="0"/>
              </a:spcBef>
              <a:spcAft>
                <a:spcPts val="0"/>
              </a:spcAft>
              <a:buSzPts val="2000"/>
              <a:buChar char="●"/>
              <a:defRPr sz="2667"/>
            </a:lvl4pPr>
            <a:lvl5pPr marL="3047924" lvl="4" indent="-474121" algn="l">
              <a:lnSpc>
                <a:spcPct val="100000"/>
              </a:lnSpc>
              <a:spcBef>
                <a:spcPts val="0"/>
              </a:spcBef>
              <a:spcAft>
                <a:spcPts val="0"/>
              </a:spcAft>
              <a:buSzPts val="2000"/>
              <a:buChar char="○"/>
              <a:defRPr sz="2667"/>
            </a:lvl5pPr>
            <a:lvl6pPr marL="3657509" lvl="5" indent="-474121" algn="l">
              <a:lnSpc>
                <a:spcPct val="100000"/>
              </a:lnSpc>
              <a:spcBef>
                <a:spcPts val="0"/>
              </a:spcBef>
              <a:spcAft>
                <a:spcPts val="0"/>
              </a:spcAft>
              <a:buSzPts val="2000"/>
              <a:buChar char="■"/>
              <a:defRPr sz="2667"/>
            </a:lvl6pPr>
            <a:lvl7pPr marL="4267093" lvl="6" indent="-474121" algn="l">
              <a:lnSpc>
                <a:spcPct val="100000"/>
              </a:lnSpc>
              <a:spcBef>
                <a:spcPts val="0"/>
              </a:spcBef>
              <a:spcAft>
                <a:spcPts val="0"/>
              </a:spcAft>
              <a:buSzPts val="2000"/>
              <a:buChar char="●"/>
              <a:defRPr sz="2667"/>
            </a:lvl7pPr>
            <a:lvl8pPr marL="4876678" lvl="7" indent="-474121" algn="l">
              <a:lnSpc>
                <a:spcPct val="100000"/>
              </a:lnSpc>
              <a:spcBef>
                <a:spcPts val="0"/>
              </a:spcBef>
              <a:spcAft>
                <a:spcPts val="0"/>
              </a:spcAft>
              <a:buSzPts val="2000"/>
              <a:buChar char="○"/>
              <a:defRPr sz="2667"/>
            </a:lvl8pPr>
            <a:lvl9pPr marL="5486263" lvl="8" indent="-474121" algn="l">
              <a:lnSpc>
                <a:spcPct val="100000"/>
              </a:lnSpc>
              <a:spcBef>
                <a:spcPts val="0"/>
              </a:spcBef>
              <a:spcAft>
                <a:spcPts val="0"/>
              </a:spcAft>
              <a:buSzPts val="2000"/>
              <a:buChar char="■"/>
              <a:defRPr sz="2667"/>
            </a:lvl9pPr>
          </a:lstStyle>
          <a:p>
            <a:endParaRPr/>
          </a:p>
        </p:txBody>
      </p:sp>
      <p:sp>
        <p:nvSpPr>
          <p:cNvPr id="25" name="Google Shape;25;p60"/>
          <p:cNvSpPr txBox="1">
            <a:spLocks noGrp="1"/>
          </p:cNvSpPr>
          <p:nvPr>
            <p:ph type="body" idx="2"/>
          </p:nvPr>
        </p:nvSpPr>
        <p:spPr>
          <a:xfrm>
            <a:off x="6228760" y="1565489"/>
            <a:ext cx="4409200" cy="4967600"/>
          </a:xfrm>
          <a:prstGeom prst="rect">
            <a:avLst/>
          </a:prstGeom>
          <a:noFill/>
          <a:ln>
            <a:noFill/>
          </a:ln>
        </p:spPr>
        <p:txBody>
          <a:bodyPr spcFirstLastPara="1" wrap="square" lIns="91425" tIns="91425" rIns="91425" bIns="91425" anchor="t" anchorCtr="0">
            <a:noAutofit/>
          </a:bodyPr>
          <a:lstStyle>
            <a:lvl1pPr marL="609585" lvl="0" indent="-474121" algn="l">
              <a:lnSpc>
                <a:spcPct val="100000"/>
              </a:lnSpc>
              <a:spcBef>
                <a:spcPts val="800"/>
              </a:spcBef>
              <a:spcAft>
                <a:spcPts val="0"/>
              </a:spcAft>
              <a:buSzPts val="2000"/>
              <a:buChar char="◦"/>
              <a:defRPr sz="2667"/>
            </a:lvl1pPr>
            <a:lvl2pPr marL="1219170" lvl="1" indent="-474121" algn="l">
              <a:lnSpc>
                <a:spcPct val="100000"/>
              </a:lnSpc>
              <a:spcBef>
                <a:spcPts val="0"/>
              </a:spcBef>
              <a:spcAft>
                <a:spcPts val="0"/>
              </a:spcAft>
              <a:buSzPts val="2000"/>
              <a:buChar char="▫"/>
              <a:defRPr sz="2667"/>
            </a:lvl2pPr>
            <a:lvl3pPr marL="1828754" lvl="2" indent="-474121" algn="l">
              <a:lnSpc>
                <a:spcPct val="100000"/>
              </a:lnSpc>
              <a:spcBef>
                <a:spcPts val="0"/>
              </a:spcBef>
              <a:spcAft>
                <a:spcPts val="0"/>
              </a:spcAft>
              <a:buSzPts val="2000"/>
              <a:buChar char="■"/>
              <a:defRPr sz="2667"/>
            </a:lvl3pPr>
            <a:lvl4pPr marL="2438339" lvl="3" indent="-474121" algn="l">
              <a:lnSpc>
                <a:spcPct val="100000"/>
              </a:lnSpc>
              <a:spcBef>
                <a:spcPts val="0"/>
              </a:spcBef>
              <a:spcAft>
                <a:spcPts val="0"/>
              </a:spcAft>
              <a:buSzPts val="2000"/>
              <a:buChar char="●"/>
              <a:defRPr sz="2667"/>
            </a:lvl4pPr>
            <a:lvl5pPr marL="3047924" lvl="4" indent="-474121" algn="l">
              <a:lnSpc>
                <a:spcPct val="100000"/>
              </a:lnSpc>
              <a:spcBef>
                <a:spcPts val="0"/>
              </a:spcBef>
              <a:spcAft>
                <a:spcPts val="0"/>
              </a:spcAft>
              <a:buSzPts val="2000"/>
              <a:buChar char="○"/>
              <a:defRPr sz="2667"/>
            </a:lvl5pPr>
            <a:lvl6pPr marL="3657509" lvl="5" indent="-474121" algn="l">
              <a:lnSpc>
                <a:spcPct val="100000"/>
              </a:lnSpc>
              <a:spcBef>
                <a:spcPts val="0"/>
              </a:spcBef>
              <a:spcAft>
                <a:spcPts val="0"/>
              </a:spcAft>
              <a:buSzPts val="2000"/>
              <a:buChar char="■"/>
              <a:defRPr sz="2667"/>
            </a:lvl6pPr>
            <a:lvl7pPr marL="4267093" lvl="6" indent="-474121" algn="l">
              <a:lnSpc>
                <a:spcPct val="100000"/>
              </a:lnSpc>
              <a:spcBef>
                <a:spcPts val="0"/>
              </a:spcBef>
              <a:spcAft>
                <a:spcPts val="0"/>
              </a:spcAft>
              <a:buSzPts val="2000"/>
              <a:buChar char="●"/>
              <a:defRPr sz="2667"/>
            </a:lvl7pPr>
            <a:lvl8pPr marL="4876678" lvl="7" indent="-474121" algn="l">
              <a:lnSpc>
                <a:spcPct val="100000"/>
              </a:lnSpc>
              <a:spcBef>
                <a:spcPts val="0"/>
              </a:spcBef>
              <a:spcAft>
                <a:spcPts val="0"/>
              </a:spcAft>
              <a:buSzPts val="2000"/>
              <a:buChar char="○"/>
              <a:defRPr sz="2667"/>
            </a:lvl8pPr>
            <a:lvl9pPr marL="5486263" lvl="8" indent="-474121" algn="l">
              <a:lnSpc>
                <a:spcPct val="100000"/>
              </a:lnSpc>
              <a:spcBef>
                <a:spcPts val="0"/>
              </a:spcBef>
              <a:spcAft>
                <a:spcPts val="0"/>
              </a:spcAft>
              <a:buSzPts val="2000"/>
              <a:buChar char="■"/>
              <a:defRPr sz="2667"/>
            </a:lvl9pPr>
          </a:lstStyle>
          <a:p>
            <a:endParaRPr/>
          </a:p>
        </p:txBody>
      </p:sp>
      <p:sp>
        <p:nvSpPr>
          <p:cNvPr id="26" name="Google Shape;26;p60"/>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27" name="Google Shape;27;p60"/>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28" name="Google Shape;28;p60"/>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 name="Google Shape;29;p60"/>
          <p:cNvSpPr/>
          <p:nvPr/>
        </p:nvSpPr>
        <p:spPr>
          <a:xfrm>
            <a:off x="1126233" y="1867628"/>
            <a:ext cx="269200" cy="26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5846796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2"/>
        </a:solidFill>
        <a:effectLst/>
      </p:bgPr>
    </p:bg>
    <p:spTree>
      <p:nvGrpSpPr>
        <p:cNvPr id="1" name="Shape 37"/>
        <p:cNvGrpSpPr/>
        <p:nvPr/>
      </p:nvGrpSpPr>
      <p:grpSpPr>
        <a:xfrm>
          <a:off x="0" y="0"/>
          <a:ext cx="0" cy="0"/>
          <a:chOff x="0" y="0"/>
          <a:chExt cx="0" cy="0"/>
        </a:xfrm>
      </p:grpSpPr>
      <p:sp>
        <p:nvSpPr>
          <p:cNvPr id="38" name="Google Shape;38;p62"/>
          <p:cNvSpPr txBox="1">
            <a:spLocks noGrp="1"/>
          </p:cNvSpPr>
          <p:nvPr>
            <p:ph type="ctrTitle"/>
          </p:nvPr>
        </p:nvSpPr>
        <p:spPr>
          <a:xfrm>
            <a:off x="2040233" y="3077051"/>
            <a:ext cx="9022800" cy="709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4000"/>
            </a:lvl1pPr>
            <a:lvl2pPr lvl="1" algn="l">
              <a:lnSpc>
                <a:spcPct val="100000"/>
              </a:lnSpc>
              <a:spcBef>
                <a:spcPts val="0"/>
              </a:spcBef>
              <a:spcAft>
                <a:spcPts val="0"/>
              </a:spcAft>
              <a:buSzPts val="3000"/>
              <a:buNone/>
              <a:defRPr sz="4000"/>
            </a:lvl2pPr>
            <a:lvl3pPr lvl="2" algn="l">
              <a:lnSpc>
                <a:spcPct val="100000"/>
              </a:lnSpc>
              <a:spcBef>
                <a:spcPts val="0"/>
              </a:spcBef>
              <a:spcAft>
                <a:spcPts val="0"/>
              </a:spcAft>
              <a:buSzPts val="3000"/>
              <a:buNone/>
              <a:defRPr sz="4000"/>
            </a:lvl3pPr>
            <a:lvl4pPr lvl="3" algn="l">
              <a:lnSpc>
                <a:spcPct val="100000"/>
              </a:lnSpc>
              <a:spcBef>
                <a:spcPts val="0"/>
              </a:spcBef>
              <a:spcAft>
                <a:spcPts val="0"/>
              </a:spcAft>
              <a:buSzPts val="3000"/>
              <a:buNone/>
              <a:defRPr sz="4000"/>
            </a:lvl4pPr>
            <a:lvl5pPr lvl="4" algn="l">
              <a:lnSpc>
                <a:spcPct val="100000"/>
              </a:lnSpc>
              <a:spcBef>
                <a:spcPts val="0"/>
              </a:spcBef>
              <a:spcAft>
                <a:spcPts val="0"/>
              </a:spcAft>
              <a:buSzPts val="3000"/>
              <a:buNone/>
              <a:defRPr sz="4000"/>
            </a:lvl5pPr>
            <a:lvl6pPr lvl="5" algn="l">
              <a:lnSpc>
                <a:spcPct val="100000"/>
              </a:lnSpc>
              <a:spcBef>
                <a:spcPts val="0"/>
              </a:spcBef>
              <a:spcAft>
                <a:spcPts val="0"/>
              </a:spcAft>
              <a:buSzPts val="3000"/>
              <a:buNone/>
              <a:defRPr sz="4000"/>
            </a:lvl6pPr>
            <a:lvl7pPr lvl="6" algn="l">
              <a:lnSpc>
                <a:spcPct val="100000"/>
              </a:lnSpc>
              <a:spcBef>
                <a:spcPts val="0"/>
              </a:spcBef>
              <a:spcAft>
                <a:spcPts val="0"/>
              </a:spcAft>
              <a:buSzPts val="3000"/>
              <a:buNone/>
              <a:defRPr sz="4000"/>
            </a:lvl7pPr>
            <a:lvl8pPr lvl="7" algn="l">
              <a:lnSpc>
                <a:spcPct val="100000"/>
              </a:lnSpc>
              <a:spcBef>
                <a:spcPts val="0"/>
              </a:spcBef>
              <a:spcAft>
                <a:spcPts val="0"/>
              </a:spcAft>
              <a:buSzPts val="3000"/>
              <a:buNone/>
              <a:defRPr sz="4000"/>
            </a:lvl8pPr>
            <a:lvl9pPr lvl="8" algn="l">
              <a:lnSpc>
                <a:spcPct val="100000"/>
              </a:lnSpc>
              <a:spcBef>
                <a:spcPts val="0"/>
              </a:spcBef>
              <a:spcAft>
                <a:spcPts val="0"/>
              </a:spcAft>
              <a:buSzPts val="3000"/>
              <a:buNone/>
              <a:defRPr sz="4000"/>
            </a:lvl9pPr>
          </a:lstStyle>
          <a:p>
            <a:endParaRPr/>
          </a:p>
        </p:txBody>
      </p:sp>
      <p:sp>
        <p:nvSpPr>
          <p:cNvPr id="39" name="Google Shape;39;p62"/>
          <p:cNvSpPr txBox="1">
            <a:spLocks noGrp="1"/>
          </p:cNvSpPr>
          <p:nvPr>
            <p:ph type="subTitle" idx="1"/>
          </p:nvPr>
        </p:nvSpPr>
        <p:spPr>
          <a:xfrm>
            <a:off x="2089768" y="3710551"/>
            <a:ext cx="9237200" cy="470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400"/>
            </a:lvl1pPr>
            <a:lvl2pPr lvl="1" algn="l">
              <a:lnSpc>
                <a:spcPct val="100000"/>
              </a:lnSpc>
              <a:spcBef>
                <a:spcPts val="0"/>
              </a:spcBef>
              <a:spcAft>
                <a:spcPts val="0"/>
              </a:spcAft>
              <a:buSzPts val="1800"/>
              <a:buNone/>
              <a:defRPr sz="2400"/>
            </a:lvl2pPr>
            <a:lvl3pPr lvl="2" algn="l">
              <a:lnSpc>
                <a:spcPct val="100000"/>
              </a:lnSpc>
              <a:spcBef>
                <a:spcPts val="0"/>
              </a:spcBef>
              <a:spcAft>
                <a:spcPts val="0"/>
              </a:spcAft>
              <a:buSzPts val="1800"/>
              <a:buNone/>
              <a:defRPr sz="2400"/>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a:endParaRPr/>
          </a:p>
        </p:txBody>
      </p:sp>
      <p:sp>
        <p:nvSpPr>
          <p:cNvPr id="40" name="Google Shape;40;p62"/>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41" name="Google Shape;41;p62"/>
          <p:cNvCxnSpPr/>
          <p:nvPr/>
        </p:nvCxnSpPr>
        <p:spPr>
          <a:xfrm>
            <a:off x="1252860" y="0"/>
            <a:ext cx="0" cy="6858000"/>
          </a:xfrm>
          <a:prstGeom prst="straightConnector1">
            <a:avLst/>
          </a:prstGeom>
          <a:noFill/>
          <a:ln w="9525" cap="flat" cmpd="sng">
            <a:solidFill>
              <a:schemeClr val="accent5"/>
            </a:solidFill>
            <a:prstDash val="solid"/>
            <a:round/>
            <a:headEnd type="none" w="sm" len="sm"/>
            <a:tailEnd type="none" w="sm" len="sm"/>
          </a:ln>
        </p:spPr>
      </p:cxnSp>
      <p:sp>
        <p:nvSpPr>
          <p:cNvPr id="42" name="Google Shape;42;p62"/>
          <p:cNvSpPr/>
          <p:nvPr/>
        </p:nvSpPr>
        <p:spPr>
          <a:xfrm flipH="1">
            <a:off x="843408" y="3023204"/>
            <a:ext cx="819200" cy="8192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552613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2"/>
        </a:solidFill>
        <a:effectLst/>
      </p:bgPr>
    </p:bg>
    <p:spTree>
      <p:nvGrpSpPr>
        <p:cNvPr id="1" name="Shape 43"/>
        <p:cNvGrpSpPr/>
        <p:nvPr/>
      </p:nvGrpSpPr>
      <p:grpSpPr>
        <a:xfrm>
          <a:off x="0" y="0"/>
          <a:ext cx="0" cy="0"/>
          <a:chOff x="0" y="0"/>
          <a:chExt cx="0" cy="0"/>
        </a:xfrm>
      </p:grpSpPr>
      <p:cxnSp>
        <p:nvCxnSpPr>
          <p:cNvPr id="44" name="Google Shape;44;p63"/>
          <p:cNvCxnSpPr/>
          <p:nvPr/>
        </p:nvCxnSpPr>
        <p:spPr>
          <a:xfrm>
            <a:off x="1260840" y="0"/>
            <a:ext cx="0" cy="6858000"/>
          </a:xfrm>
          <a:prstGeom prst="straightConnector1">
            <a:avLst/>
          </a:prstGeom>
          <a:noFill/>
          <a:ln w="9525" cap="flat" cmpd="sng">
            <a:solidFill>
              <a:schemeClr val="accent5"/>
            </a:solidFill>
            <a:prstDash val="solid"/>
            <a:round/>
            <a:headEnd type="none" w="sm" len="sm"/>
            <a:tailEnd type="none" w="sm" len="sm"/>
          </a:ln>
        </p:spPr>
      </p:cxnSp>
      <p:sp>
        <p:nvSpPr>
          <p:cNvPr id="45" name="Google Shape;45;p63"/>
          <p:cNvSpPr/>
          <p:nvPr/>
        </p:nvSpPr>
        <p:spPr>
          <a:xfrm>
            <a:off x="851100" y="3023223"/>
            <a:ext cx="819200" cy="81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 name="Google Shape;46;p63"/>
          <p:cNvSpPr txBox="1">
            <a:spLocks noGrp="1"/>
          </p:cNvSpPr>
          <p:nvPr>
            <p:ph type="body" idx="1"/>
          </p:nvPr>
        </p:nvSpPr>
        <p:spPr>
          <a:xfrm>
            <a:off x="2177633" y="2882400"/>
            <a:ext cx="8934000" cy="1093200"/>
          </a:xfrm>
          <a:prstGeom prst="rect">
            <a:avLst/>
          </a:prstGeom>
          <a:noFill/>
          <a:ln>
            <a:noFill/>
          </a:ln>
        </p:spPr>
        <p:txBody>
          <a:bodyPr spcFirstLastPara="1" wrap="square" lIns="91425" tIns="91425" rIns="91425" bIns="91425" anchor="ctr" anchorCtr="0">
            <a:noAutofit/>
          </a:bodyPr>
          <a:lstStyle>
            <a:lvl1pPr marL="609585" lvl="0" indent="-541853" algn="l">
              <a:lnSpc>
                <a:spcPct val="100000"/>
              </a:lnSpc>
              <a:spcBef>
                <a:spcPts val="800"/>
              </a:spcBef>
              <a:spcAft>
                <a:spcPts val="0"/>
              </a:spcAft>
              <a:buSzPts val="2800"/>
              <a:buChar char="◦"/>
              <a:defRPr sz="3733" i="1">
                <a:solidFill>
                  <a:schemeClr val="accent1"/>
                </a:solidFill>
              </a:defRPr>
            </a:lvl1pPr>
            <a:lvl2pPr marL="1219170" lvl="1" indent="-541853" algn="l">
              <a:lnSpc>
                <a:spcPct val="100000"/>
              </a:lnSpc>
              <a:spcBef>
                <a:spcPts val="0"/>
              </a:spcBef>
              <a:spcAft>
                <a:spcPts val="0"/>
              </a:spcAft>
              <a:buSzPts val="2800"/>
              <a:buChar char="▫"/>
              <a:defRPr sz="3733" i="1">
                <a:solidFill>
                  <a:schemeClr val="accent1"/>
                </a:solidFill>
              </a:defRPr>
            </a:lvl2pPr>
            <a:lvl3pPr marL="1828754" lvl="2" indent="-541853" algn="l">
              <a:lnSpc>
                <a:spcPct val="100000"/>
              </a:lnSpc>
              <a:spcBef>
                <a:spcPts val="0"/>
              </a:spcBef>
              <a:spcAft>
                <a:spcPts val="0"/>
              </a:spcAft>
              <a:buSzPts val="2800"/>
              <a:buChar char="■"/>
              <a:defRPr sz="3733" i="1">
                <a:solidFill>
                  <a:schemeClr val="accent1"/>
                </a:solidFill>
              </a:defRPr>
            </a:lvl3pPr>
            <a:lvl4pPr marL="2438339" lvl="3" indent="-541853" algn="l">
              <a:lnSpc>
                <a:spcPct val="100000"/>
              </a:lnSpc>
              <a:spcBef>
                <a:spcPts val="0"/>
              </a:spcBef>
              <a:spcAft>
                <a:spcPts val="0"/>
              </a:spcAft>
              <a:buClr>
                <a:schemeClr val="accent1"/>
              </a:buClr>
              <a:buSzPts val="2800"/>
              <a:buChar char="●"/>
              <a:defRPr sz="3733" i="1">
                <a:solidFill>
                  <a:schemeClr val="accent1"/>
                </a:solidFill>
              </a:defRPr>
            </a:lvl4pPr>
            <a:lvl5pPr marL="3047924" lvl="4" indent="-541853" algn="l">
              <a:lnSpc>
                <a:spcPct val="100000"/>
              </a:lnSpc>
              <a:spcBef>
                <a:spcPts val="0"/>
              </a:spcBef>
              <a:spcAft>
                <a:spcPts val="0"/>
              </a:spcAft>
              <a:buClr>
                <a:schemeClr val="accent1"/>
              </a:buClr>
              <a:buSzPts val="2800"/>
              <a:buChar char="○"/>
              <a:defRPr sz="3733" i="1">
                <a:solidFill>
                  <a:schemeClr val="accent1"/>
                </a:solidFill>
              </a:defRPr>
            </a:lvl5pPr>
            <a:lvl6pPr marL="3657509" lvl="5" indent="-541853" algn="l">
              <a:lnSpc>
                <a:spcPct val="100000"/>
              </a:lnSpc>
              <a:spcBef>
                <a:spcPts val="0"/>
              </a:spcBef>
              <a:spcAft>
                <a:spcPts val="0"/>
              </a:spcAft>
              <a:buClr>
                <a:schemeClr val="accent1"/>
              </a:buClr>
              <a:buSzPts val="2800"/>
              <a:buChar char="■"/>
              <a:defRPr sz="3733" i="1">
                <a:solidFill>
                  <a:schemeClr val="accent1"/>
                </a:solidFill>
              </a:defRPr>
            </a:lvl6pPr>
            <a:lvl7pPr marL="4267093" lvl="6" indent="-541853" algn="l">
              <a:lnSpc>
                <a:spcPct val="100000"/>
              </a:lnSpc>
              <a:spcBef>
                <a:spcPts val="0"/>
              </a:spcBef>
              <a:spcAft>
                <a:spcPts val="0"/>
              </a:spcAft>
              <a:buClr>
                <a:schemeClr val="accent1"/>
              </a:buClr>
              <a:buSzPts val="2800"/>
              <a:buChar char="●"/>
              <a:defRPr sz="3733" i="1">
                <a:solidFill>
                  <a:schemeClr val="accent1"/>
                </a:solidFill>
              </a:defRPr>
            </a:lvl7pPr>
            <a:lvl8pPr marL="4876678" lvl="7" indent="-541853" algn="l">
              <a:lnSpc>
                <a:spcPct val="100000"/>
              </a:lnSpc>
              <a:spcBef>
                <a:spcPts val="0"/>
              </a:spcBef>
              <a:spcAft>
                <a:spcPts val="0"/>
              </a:spcAft>
              <a:buClr>
                <a:schemeClr val="accent1"/>
              </a:buClr>
              <a:buSzPts val="2800"/>
              <a:buChar char="○"/>
              <a:defRPr sz="3733" i="1">
                <a:solidFill>
                  <a:schemeClr val="accent1"/>
                </a:solidFill>
              </a:defRPr>
            </a:lvl8pPr>
            <a:lvl9pPr marL="5486263" lvl="8" indent="-541853" algn="l">
              <a:lnSpc>
                <a:spcPct val="100000"/>
              </a:lnSpc>
              <a:spcBef>
                <a:spcPts val="0"/>
              </a:spcBef>
              <a:spcAft>
                <a:spcPts val="0"/>
              </a:spcAft>
              <a:buClr>
                <a:schemeClr val="accent1"/>
              </a:buClr>
              <a:buSzPts val="2800"/>
              <a:buChar char="■"/>
              <a:defRPr sz="3733" i="1">
                <a:solidFill>
                  <a:schemeClr val="accent1"/>
                </a:solidFill>
              </a:defRPr>
            </a:lvl9pPr>
          </a:lstStyle>
          <a:p>
            <a:endParaRPr/>
          </a:p>
        </p:txBody>
      </p:sp>
      <p:sp>
        <p:nvSpPr>
          <p:cNvPr id="47" name="Google Shape;47;p63"/>
          <p:cNvSpPr txBox="1"/>
          <p:nvPr/>
        </p:nvSpPr>
        <p:spPr>
          <a:xfrm>
            <a:off x="382055" y="2992041"/>
            <a:ext cx="1741600" cy="8716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4800"/>
              <a:buFont typeface="Arial"/>
              <a:buNone/>
            </a:pPr>
            <a:r>
              <a:rPr lang="en" sz="6400" b="1" i="0" u="none" strike="noStrike" cap="none">
                <a:solidFill>
                  <a:schemeClr val="accent1"/>
                </a:solidFill>
                <a:latin typeface="Quicksand"/>
                <a:ea typeface="Quicksand"/>
                <a:cs typeface="Quicksand"/>
                <a:sym typeface="Quicksand"/>
              </a:rPr>
              <a:t>“</a:t>
            </a:r>
            <a:endParaRPr sz="6400" b="1" i="0" u="none" strike="noStrike" cap="none">
              <a:solidFill>
                <a:schemeClr val="accent1"/>
              </a:solidFill>
              <a:latin typeface="Quicksand"/>
              <a:ea typeface="Quicksand"/>
              <a:cs typeface="Quicksand"/>
              <a:sym typeface="Quicksand"/>
            </a:endParaRPr>
          </a:p>
        </p:txBody>
      </p:sp>
      <p:sp>
        <p:nvSpPr>
          <p:cNvPr id="48" name="Google Shape;48;p63"/>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216781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userDrawn="1">
  <p:cSld name="Caption">
    <p:bg>
      <p:bgPr>
        <a:solidFill>
          <a:schemeClr val="accent2"/>
        </a:solidFill>
        <a:effectLst/>
      </p:bgPr>
    </p:bg>
    <p:spTree>
      <p:nvGrpSpPr>
        <p:cNvPr id="1" name="Shape 49"/>
        <p:cNvGrpSpPr/>
        <p:nvPr/>
      </p:nvGrpSpPr>
      <p:grpSpPr>
        <a:xfrm>
          <a:off x="0" y="0"/>
          <a:ext cx="0" cy="0"/>
          <a:chOff x="0" y="0"/>
          <a:chExt cx="0" cy="0"/>
        </a:xfrm>
      </p:grpSpPr>
      <p:sp>
        <p:nvSpPr>
          <p:cNvPr id="51" name="Google Shape;51;p64"/>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4431135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54"/>
        <p:cNvGrpSpPr/>
        <p:nvPr/>
      </p:nvGrpSpPr>
      <p:grpSpPr>
        <a:xfrm>
          <a:off x="0" y="0"/>
          <a:ext cx="0" cy="0"/>
          <a:chOff x="0" y="0"/>
          <a:chExt cx="0" cy="0"/>
        </a:xfrm>
      </p:grpSpPr>
      <p:sp>
        <p:nvSpPr>
          <p:cNvPr id="55" name="Google Shape;55;p65"/>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56" name="Google Shape;56;p65"/>
          <p:cNvCxnSpPr/>
          <p:nvPr/>
        </p:nvCxnSpPr>
        <p:spPr>
          <a:xfrm>
            <a:off x="1260851" y="0"/>
            <a:ext cx="0" cy="6858000"/>
          </a:xfrm>
          <a:prstGeom prst="straightConnector1">
            <a:avLst/>
          </a:prstGeom>
          <a:noFill/>
          <a:ln w="9525" cap="flat" cmpd="sng">
            <a:solidFill>
              <a:srgbClr val="999FA9"/>
            </a:solidFill>
            <a:prstDash val="solid"/>
            <a:round/>
            <a:headEnd type="none" w="sm" len="sm"/>
            <a:tailEnd type="none" w="sm" len="sm"/>
          </a:ln>
        </p:spPr>
      </p:cxnSp>
      <p:sp>
        <p:nvSpPr>
          <p:cNvPr id="57" name="Google Shape;57;p65"/>
          <p:cNvSpPr/>
          <p:nvPr/>
        </p:nvSpPr>
        <p:spPr>
          <a:xfrm>
            <a:off x="1126233" y="3294400"/>
            <a:ext cx="269200" cy="269200"/>
          </a:xfrm>
          <a:prstGeom prst="ellipse">
            <a:avLst/>
          </a:prstGeom>
          <a:solidFill>
            <a:srgbClr val="2E3037"/>
          </a:solidFill>
          <a:ln w="9525" cap="flat" cmpd="sng">
            <a:solidFill>
              <a:srgbClr val="999FA9"/>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6353445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78BB2-D5E8-2891-504E-B08803FC53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92A315-1998-B8FE-6CCF-494B5D110A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38C236-34B8-CEB6-A951-934A3E3E2D89}"/>
              </a:ext>
            </a:extLst>
          </p:cNvPr>
          <p:cNvSpPr>
            <a:spLocks noGrp="1"/>
          </p:cNvSpPr>
          <p:nvPr>
            <p:ph type="dt" sz="half" idx="10"/>
          </p:nvPr>
        </p:nvSpPr>
        <p:spPr/>
        <p:txBody>
          <a:bodyPr/>
          <a:lstStyle/>
          <a:p>
            <a:fld id="{2F6791EE-E050-46D6-91E7-2F0FFF149402}" type="datetimeFigureOut">
              <a:rPr lang="en-US" smtClean="0"/>
              <a:t>5/23/2022</a:t>
            </a:fld>
            <a:endParaRPr lang="en-US"/>
          </a:p>
        </p:txBody>
      </p:sp>
      <p:sp>
        <p:nvSpPr>
          <p:cNvPr id="5" name="Footer Placeholder 4">
            <a:extLst>
              <a:ext uri="{FF2B5EF4-FFF2-40B4-BE49-F238E27FC236}">
                <a16:creationId xmlns:a16="http://schemas.microsoft.com/office/drawing/2014/main" id="{0D874257-B18F-CD34-5900-1CDF4693E5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4A34F3-1350-E6A7-BB7F-64294A2D064F}"/>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3303901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3 columns">
  <p:cSld name="Title + 3 columns">
    <p:bg>
      <p:bgPr>
        <a:solidFill>
          <a:schemeClr val="accent2"/>
        </a:solidFill>
        <a:effectLst/>
      </p:bgPr>
    </p:bg>
    <p:spTree>
      <p:nvGrpSpPr>
        <p:cNvPr id="1" name="Shape 58"/>
        <p:cNvGrpSpPr/>
        <p:nvPr/>
      </p:nvGrpSpPr>
      <p:grpSpPr>
        <a:xfrm>
          <a:off x="0" y="0"/>
          <a:ext cx="0" cy="0"/>
          <a:chOff x="0" y="0"/>
          <a:chExt cx="0" cy="0"/>
        </a:xfrm>
      </p:grpSpPr>
      <p:sp>
        <p:nvSpPr>
          <p:cNvPr id="59" name="Google Shape;59;p66"/>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60" name="Google Shape;60;p66"/>
          <p:cNvSpPr txBox="1">
            <a:spLocks noGrp="1"/>
          </p:cNvSpPr>
          <p:nvPr>
            <p:ph type="body" idx="1"/>
          </p:nvPr>
        </p:nvSpPr>
        <p:spPr>
          <a:xfrm>
            <a:off x="1553967"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1" name="Google Shape;61;p66"/>
          <p:cNvSpPr txBox="1">
            <a:spLocks noGrp="1"/>
          </p:cNvSpPr>
          <p:nvPr>
            <p:ph type="body" idx="2"/>
          </p:nvPr>
        </p:nvSpPr>
        <p:spPr>
          <a:xfrm>
            <a:off x="4922999"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2" name="Google Shape;62;p66"/>
          <p:cNvSpPr txBox="1">
            <a:spLocks noGrp="1"/>
          </p:cNvSpPr>
          <p:nvPr>
            <p:ph type="body" idx="3"/>
          </p:nvPr>
        </p:nvSpPr>
        <p:spPr>
          <a:xfrm>
            <a:off x="8292031"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3" name="Google Shape;63;p66"/>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64" name="Google Shape;64;p66"/>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65" name="Google Shape;65;p66"/>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 name="Google Shape;66;p66"/>
          <p:cNvSpPr/>
          <p:nvPr/>
        </p:nvSpPr>
        <p:spPr>
          <a:xfrm>
            <a:off x="1126233" y="1867628"/>
            <a:ext cx="269200" cy="26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00176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F7C98-C88A-A509-0D16-6A8DE6C525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CC7A4A9-B204-35C0-2EE0-4235BB1E87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6360C0-108F-5E77-4C14-68E7553484B9}"/>
              </a:ext>
            </a:extLst>
          </p:cNvPr>
          <p:cNvSpPr>
            <a:spLocks noGrp="1"/>
          </p:cNvSpPr>
          <p:nvPr>
            <p:ph type="dt" sz="half" idx="10"/>
          </p:nvPr>
        </p:nvSpPr>
        <p:spPr/>
        <p:txBody>
          <a:bodyPr/>
          <a:lstStyle/>
          <a:p>
            <a:fld id="{2F6791EE-E050-46D6-91E7-2F0FFF149402}" type="datetimeFigureOut">
              <a:rPr lang="en-US" smtClean="0"/>
              <a:t>5/23/2022</a:t>
            </a:fld>
            <a:endParaRPr lang="en-US"/>
          </a:p>
        </p:txBody>
      </p:sp>
      <p:sp>
        <p:nvSpPr>
          <p:cNvPr id="5" name="Footer Placeholder 4">
            <a:extLst>
              <a:ext uri="{FF2B5EF4-FFF2-40B4-BE49-F238E27FC236}">
                <a16:creationId xmlns:a16="http://schemas.microsoft.com/office/drawing/2014/main" id="{3A69761F-48DF-1AB8-9AFB-7BF8FA3244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ACC9E7-940B-91C3-ED99-9DB553F1F067}"/>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846647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3FB09-7D0F-1865-03CF-63808E7B6E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CFC2EB-F9CF-1A9F-AF86-0A43FEB50B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66759F-4AAE-6288-9E27-42631650D2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3FCC9A-C230-06CB-D418-5FDAC186FFED}"/>
              </a:ext>
            </a:extLst>
          </p:cNvPr>
          <p:cNvSpPr>
            <a:spLocks noGrp="1"/>
          </p:cNvSpPr>
          <p:nvPr>
            <p:ph type="dt" sz="half" idx="10"/>
          </p:nvPr>
        </p:nvSpPr>
        <p:spPr/>
        <p:txBody>
          <a:bodyPr/>
          <a:lstStyle/>
          <a:p>
            <a:fld id="{2F6791EE-E050-46D6-91E7-2F0FFF149402}" type="datetimeFigureOut">
              <a:rPr lang="en-US" smtClean="0"/>
              <a:t>5/23/2022</a:t>
            </a:fld>
            <a:endParaRPr lang="en-US"/>
          </a:p>
        </p:txBody>
      </p:sp>
      <p:sp>
        <p:nvSpPr>
          <p:cNvPr id="6" name="Footer Placeholder 5">
            <a:extLst>
              <a:ext uri="{FF2B5EF4-FFF2-40B4-BE49-F238E27FC236}">
                <a16:creationId xmlns:a16="http://schemas.microsoft.com/office/drawing/2014/main" id="{77B6A4C8-FF87-A8FD-4339-041E3A81C9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95A3B-99A6-AFC7-FA0D-7F9A1571235D}"/>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3200740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9751C-6991-4AC8-5776-BAF485B938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BC366A4-2B6A-D17C-8BCB-BDAA4887FA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DF231F-4F14-DE4D-34BF-BECC28D2FA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6FFFA97-39FE-A4B0-BF0E-1C4B37A710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B54726-7B13-9C4C-CD42-9BDABC29A2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856515-710C-EDC6-73DF-5EBDC113D46E}"/>
              </a:ext>
            </a:extLst>
          </p:cNvPr>
          <p:cNvSpPr>
            <a:spLocks noGrp="1"/>
          </p:cNvSpPr>
          <p:nvPr>
            <p:ph type="dt" sz="half" idx="10"/>
          </p:nvPr>
        </p:nvSpPr>
        <p:spPr/>
        <p:txBody>
          <a:bodyPr/>
          <a:lstStyle/>
          <a:p>
            <a:fld id="{2F6791EE-E050-46D6-91E7-2F0FFF149402}" type="datetimeFigureOut">
              <a:rPr lang="en-US" smtClean="0"/>
              <a:t>5/23/2022</a:t>
            </a:fld>
            <a:endParaRPr lang="en-US"/>
          </a:p>
        </p:txBody>
      </p:sp>
      <p:sp>
        <p:nvSpPr>
          <p:cNvPr id="8" name="Footer Placeholder 7">
            <a:extLst>
              <a:ext uri="{FF2B5EF4-FFF2-40B4-BE49-F238E27FC236}">
                <a16:creationId xmlns:a16="http://schemas.microsoft.com/office/drawing/2014/main" id="{52B93B0D-3167-A4B9-F69F-B1598BFE3D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C09E391-6EFD-3256-E9B0-5F0B326F6EED}"/>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149739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3FC75-3331-68A0-8D28-51A9EED876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675DCFF-FA01-A24A-2F4E-E827A4470AEA}"/>
              </a:ext>
            </a:extLst>
          </p:cNvPr>
          <p:cNvSpPr>
            <a:spLocks noGrp="1"/>
          </p:cNvSpPr>
          <p:nvPr>
            <p:ph type="dt" sz="half" idx="10"/>
          </p:nvPr>
        </p:nvSpPr>
        <p:spPr/>
        <p:txBody>
          <a:bodyPr/>
          <a:lstStyle/>
          <a:p>
            <a:fld id="{2F6791EE-E050-46D6-91E7-2F0FFF149402}" type="datetimeFigureOut">
              <a:rPr lang="en-US" smtClean="0"/>
              <a:t>5/23/2022</a:t>
            </a:fld>
            <a:endParaRPr lang="en-US"/>
          </a:p>
        </p:txBody>
      </p:sp>
      <p:sp>
        <p:nvSpPr>
          <p:cNvPr id="4" name="Footer Placeholder 3">
            <a:extLst>
              <a:ext uri="{FF2B5EF4-FFF2-40B4-BE49-F238E27FC236}">
                <a16:creationId xmlns:a16="http://schemas.microsoft.com/office/drawing/2014/main" id="{2721E3EF-3694-8F02-7326-B92077D99E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48A08B4-7A93-0729-1205-BF47E591F78C}"/>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9016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FD6C2D-7815-10FD-45A1-9ADA64CEFB0E}"/>
              </a:ext>
            </a:extLst>
          </p:cNvPr>
          <p:cNvSpPr>
            <a:spLocks noGrp="1"/>
          </p:cNvSpPr>
          <p:nvPr>
            <p:ph type="dt" sz="half" idx="10"/>
          </p:nvPr>
        </p:nvSpPr>
        <p:spPr/>
        <p:txBody>
          <a:bodyPr/>
          <a:lstStyle/>
          <a:p>
            <a:fld id="{2F6791EE-E050-46D6-91E7-2F0FFF149402}" type="datetimeFigureOut">
              <a:rPr lang="en-US" smtClean="0"/>
              <a:t>5/23/2022</a:t>
            </a:fld>
            <a:endParaRPr lang="en-US"/>
          </a:p>
        </p:txBody>
      </p:sp>
      <p:sp>
        <p:nvSpPr>
          <p:cNvPr id="3" name="Footer Placeholder 2">
            <a:extLst>
              <a:ext uri="{FF2B5EF4-FFF2-40B4-BE49-F238E27FC236}">
                <a16:creationId xmlns:a16="http://schemas.microsoft.com/office/drawing/2014/main" id="{D07EA836-2ED4-C399-EA92-03115EBD5AC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7F29E59-BD01-D9DA-F666-BB16AA74E851}"/>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813127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274A6-E112-4A36-930C-470F99174C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42AD526-F01F-C4C9-1A44-5661FAB29B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7F2460E-4ABB-F63D-F246-B18C48C8BE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032870-EEDD-1A1F-9EA9-EB027D0BF8BD}"/>
              </a:ext>
            </a:extLst>
          </p:cNvPr>
          <p:cNvSpPr>
            <a:spLocks noGrp="1"/>
          </p:cNvSpPr>
          <p:nvPr>
            <p:ph type="dt" sz="half" idx="10"/>
          </p:nvPr>
        </p:nvSpPr>
        <p:spPr/>
        <p:txBody>
          <a:bodyPr/>
          <a:lstStyle/>
          <a:p>
            <a:fld id="{2F6791EE-E050-46D6-91E7-2F0FFF149402}" type="datetimeFigureOut">
              <a:rPr lang="en-US" smtClean="0"/>
              <a:t>5/23/2022</a:t>
            </a:fld>
            <a:endParaRPr lang="en-US"/>
          </a:p>
        </p:txBody>
      </p:sp>
      <p:sp>
        <p:nvSpPr>
          <p:cNvPr id="6" name="Footer Placeholder 5">
            <a:extLst>
              <a:ext uri="{FF2B5EF4-FFF2-40B4-BE49-F238E27FC236}">
                <a16:creationId xmlns:a16="http://schemas.microsoft.com/office/drawing/2014/main" id="{0E23B35A-54B6-9C1C-C54D-D9B2594E42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C3DC57-B417-DD2A-421A-E81CCC4ADBCA}"/>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4124202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88F8A-CEDF-2C1E-90BA-FD9CC9441A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27C326-E07A-DE17-7DEF-8EC3752675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0E926D-51AC-DF4A-3611-CF10A2B299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92449A-F6BB-5EC2-CFA0-4E33B135958E}"/>
              </a:ext>
            </a:extLst>
          </p:cNvPr>
          <p:cNvSpPr>
            <a:spLocks noGrp="1"/>
          </p:cNvSpPr>
          <p:nvPr>
            <p:ph type="dt" sz="half" idx="10"/>
          </p:nvPr>
        </p:nvSpPr>
        <p:spPr/>
        <p:txBody>
          <a:bodyPr/>
          <a:lstStyle/>
          <a:p>
            <a:fld id="{2F6791EE-E050-46D6-91E7-2F0FFF149402}" type="datetimeFigureOut">
              <a:rPr lang="en-US" smtClean="0"/>
              <a:t>5/23/2022</a:t>
            </a:fld>
            <a:endParaRPr lang="en-US"/>
          </a:p>
        </p:txBody>
      </p:sp>
      <p:sp>
        <p:nvSpPr>
          <p:cNvPr id="6" name="Footer Placeholder 5">
            <a:extLst>
              <a:ext uri="{FF2B5EF4-FFF2-40B4-BE49-F238E27FC236}">
                <a16:creationId xmlns:a16="http://schemas.microsoft.com/office/drawing/2014/main" id="{6B3239EC-6642-A7D4-9B32-95FEEA1780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9EFD38-F32F-DE9C-BAA8-93A8359C1C1D}"/>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650496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391B44-F531-D1DD-F542-478715F5F5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CBAD482-3082-849F-C7E0-104603B5E4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9A4698-16E2-2803-CA7E-A33F5BE06C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6791EE-E050-46D6-91E7-2F0FFF149402}" type="datetimeFigureOut">
              <a:rPr lang="en-US" smtClean="0"/>
              <a:t>5/23/2022</a:t>
            </a:fld>
            <a:endParaRPr lang="en-US"/>
          </a:p>
        </p:txBody>
      </p:sp>
      <p:sp>
        <p:nvSpPr>
          <p:cNvPr id="5" name="Footer Placeholder 4">
            <a:extLst>
              <a:ext uri="{FF2B5EF4-FFF2-40B4-BE49-F238E27FC236}">
                <a16:creationId xmlns:a16="http://schemas.microsoft.com/office/drawing/2014/main" id="{9C28360C-84FB-8AC3-5A9C-B417D948FB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68C5C4-58BE-1EC5-9896-2820975EF4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FD407A-1256-4AAB-A599-ADD8D364FA00}" type="slidenum">
              <a:rPr lang="en-US" smtClean="0"/>
              <a:t>‹#›</a:t>
            </a:fld>
            <a:endParaRPr lang="en-US"/>
          </a:p>
        </p:txBody>
      </p:sp>
    </p:spTree>
    <p:extLst>
      <p:ext uri="{BB962C8B-B14F-4D97-AF65-F5344CB8AC3E}">
        <p14:creationId xmlns:p14="http://schemas.microsoft.com/office/powerpoint/2010/main" val="2654892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5"/>
        <p:cNvGrpSpPr/>
        <p:nvPr/>
      </p:nvGrpSpPr>
      <p:grpSpPr>
        <a:xfrm>
          <a:off x="0" y="0"/>
          <a:ext cx="0" cy="0"/>
          <a:chOff x="0" y="0"/>
          <a:chExt cx="0" cy="0"/>
        </a:xfrm>
      </p:grpSpPr>
      <p:sp>
        <p:nvSpPr>
          <p:cNvPr id="6" name="Google Shape;6;p56"/>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1pPr>
            <a:lvl2pPr marR="0" lvl="1"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2pPr>
            <a:lvl3pPr marR="0" lvl="2"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3pPr>
            <a:lvl4pPr marR="0" lvl="3"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4pPr>
            <a:lvl5pPr marR="0" lvl="4"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5pPr>
            <a:lvl6pPr marR="0" lvl="5"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6pPr>
            <a:lvl7pPr marR="0" lvl="6"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7pPr>
            <a:lvl8pPr marR="0" lvl="7"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8pPr>
            <a:lvl9pPr marR="0" lvl="8"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9pPr>
          </a:lstStyle>
          <a:p>
            <a:endParaRPr/>
          </a:p>
        </p:txBody>
      </p:sp>
      <p:sp>
        <p:nvSpPr>
          <p:cNvPr id="7" name="Google Shape;7;p56"/>
          <p:cNvSpPr txBox="1">
            <a:spLocks noGrp="1"/>
          </p:cNvSpPr>
          <p:nvPr>
            <p:ph type="body" idx="1"/>
          </p:nvPr>
        </p:nvSpPr>
        <p:spPr>
          <a:xfrm>
            <a:off x="1553997" y="1449065"/>
            <a:ext cx="9144000" cy="49676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100000"/>
              </a:lnSpc>
              <a:spcBef>
                <a:spcPts val="60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1pPr>
            <a:lvl2pPr marL="914400" marR="0" lvl="1" indent="-381000" algn="l" rtl="0">
              <a:lnSpc>
                <a:spcPct val="100000"/>
              </a:lnSpc>
              <a:spcBef>
                <a:spcPts val="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2pPr>
            <a:lvl3pPr marL="1371600" marR="0" lvl="2" indent="-381000" algn="l" rtl="0">
              <a:lnSpc>
                <a:spcPct val="100000"/>
              </a:lnSpc>
              <a:spcBef>
                <a:spcPts val="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3pPr>
            <a:lvl4pPr marL="1828800" marR="0" lvl="3"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4pPr>
            <a:lvl5pPr marL="2286000" marR="0" lvl="4"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5pPr>
            <a:lvl6pPr marL="2743200" marR="0" lvl="5"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6pPr>
            <a:lvl7pPr marL="3200400" marR="0" lvl="6"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7pPr>
            <a:lvl8pPr marL="3657600" marR="0" lvl="7"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8pPr>
            <a:lvl9pPr marL="4114800" marR="0" lvl="8"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9pPr>
          </a:lstStyle>
          <a:p>
            <a:endParaRPr/>
          </a:p>
        </p:txBody>
      </p:sp>
      <p:sp>
        <p:nvSpPr>
          <p:cNvPr id="8" name="Google Shape;8;p56"/>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6850020"/>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hyperlink" Target="http://www.theinsite.org/me/my_way/values_questionnaire_alias.html" TargetMode="External"/><Relationship Id="rId4" Type="http://schemas.openxmlformats.org/officeDocument/2006/relationships/hyperlink" Target="http://www.iseek.org/careers/clusterSurvey"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youtu.be/dBVBIUxS1Os"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people sitting at a table with laptops&#10;&#10;Description automatically generated with medium confidence">
            <a:extLst>
              <a:ext uri="{FF2B5EF4-FFF2-40B4-BE49-F238E27FC236}">
                <a16:creationId xmlns:a16="http://schemas.microsoft.com/office/drawing/2014/main" id="{1DADE7C0-4230-9463-2827-D310296A5407}"/>
              </a:ext>
            </a:extLst>
          </p:cNvPr>
          <p:cNvPicPr>
            <a:picLocks noChangeAspect="1"/>
          </p:cNvPicPr>
          <p:nvPr/>
        </p:nvPicPr>
        <p:blipFill rotWithShape="1">
          <a:blip r:embed="rId2"/>
          <a:srcRect t="12160" b="3506"/>
          <a:stretch/>
        </p:blipFill>
        <p:spPr>
          <a:xfrm>
            <a:off x="0" y="0"/>
            <a:ext cx="12192000" cy="6858000"/>
          </a:xfrm>
          <a:prstGeom prst="rect">
            <a:avLst/>
          </a:prstGeom>
        </p:spPr>
      </p:pic>
      <p:sp>
        <p:nvSpPr>
          <p:cNvPr id="9" name="Title 1">
            <a:extLst>
              <a:ext uri="{FF2B5EF4-FFF2-40B4-BE49-F238E27FC236}">
                <a16:creationId xmlns:a16="http://schemas.microsoft.com/office/drawing/2014/main" id="{D74876C4-01E1-3038-BF1C-63D511760575}"/>
              </a:ext>
            </a:extLst>
          </p:cNvPr>
          <p:cNvSpPr>
            <a:spLocks noGrp="1"/>
          </p:cNvSpPr>
          <p:nvPr>
            <p:ph type="ctrTitle"/>
          </p:nvPr>
        </p:nvSpPr>
        <p:spPr>
          <a:xfrm>
            <a:off x="1551095" y="1735507"/>
            <a:ext cx="5199901" cy="1546400"/>
          </a:xfrm>
        </p:spPr>
        <p:txBody>
          <a:bodyPr/>
          <a:lstStyle/>
          <a:p>
            <a:pPr algn="ctr"/>
            <a:r>
              <a:rPr lang="en-US" sz="4400" b="1" dirty="0">
                <a:solidFill>
                  <a:schemeClr val="bg1"/>
                </a:solidFill>
                <a:effectLst>
                  <a:outerShdw blurRad="38100" dist="38100" dir="2700000" algn="tl">
                    <a:srgbClr val="000000">
                      <a:alpha val="43137"/>
                    </a:srgbClr>
                  </a:outerShdw>
                </a:effectLst>
              </a:rPr>
              <a:t>Communication and</a:t>
            </a:r>
            <a:br>
              <a:rPr lang="en-US" sz="4400" b="1" dirty="0">
                <a:solidFill>
                  <a:schemeClr val="bg1"/>
                </a:solidFill>
                <a:effectLst>
                  <a:outerShdw blurRad="38100" dist="38100" dir="2700000" algn="tl">
                    <a:srgbClr val="000000">
                      <a:alpha val="43137"/>
                    </a:srgbClr>
                  </a:outerShdw>
                </a:effectLst>
              </a:rPr>
            </a:br>
            <a:r>
              <a:rPr lang="en-US" sz="4400" b="1" dirty="0">
                <a:solidFill>
                  <a:schemeClr val="bg1"/>
                </a:solidFill>
                <a:effectLst>
                  <a:outerShdw blurRad="38100" dist="38100" dir="2700000" algn="tl">
                    <a:srgbClr val="000000">
                      <a:alpha val="43137"/>
                    </a:srgbClr>
                  </a:outerShdw>
                </a:effectLst>
              </a:rPr>
              <a:t>In-group Working Skills </a:t>
            </a:r>
            <a:r>
              <a:rPr lang="en-US" sz="2400" b="1" dirty="0">
                <a:solidFill>
                  <a:schemeClr val="bg1"/>
                </a:solidFill>
                <a:effectLst>
                  <a:outerShdw blurRad="38100" dist="38100" dir="2700000" algn="tl">
                    <a:srgbClr val="000000">
                      <a:alpha val="43137"/>
                    </a:srgbClr>
                  </a:outerShdw>
                </a:effectLst>
              </a:rPr>
              <a:t>(cont.)</a:t>
            </a:r>
            <a:endParaRPr lang="en-US" sz="4400" b="1" dirty="0">
              <a:solidFill>
                <a:schemeClr val="bg1"/>
              </a:solidFill>
              <a:effectLst>
                <a:outerShdw blurRad="38100" dist="38100" dir="2700000" algn="tl">
                  <a:srgbClr val="000000">
                    <a:alpha val="43137"/>
                  </a:srgbClr>
                </a:outerShdw>
              </a:effectLst>
            </a:endParaRPr>
          </a:p>
        </p:txBody>
      </p:sp>
      <p:pic>
        <p:nvPicPr>
          <p:cNvPr id="11" name="Picture 10" descr="Logo&#10;&#10;Description automatically generated">
            <a:extLst>
              <a:ext uri="{FF2B5EF4-FFF2-40B4-BE49-F238E27FC236}">
                <a16:creationId xmlns:a16="http://schemas.microsoft.com/office/drawing/2014/main" id="{70B5156D-2550-BE57-C325-130092D8A174}"/>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609598" y="358965"/>
            <a:ext cx="2998655" cy="893249"/>
          </a:xfrm>
          <a:prstGeom prst="rect">
            <a:avLst/>
          </a:prstGeom>
        </p:spPr>
      </p:pic>
      <p:pic>
        <p:nvPicPr>
          <p:cNvPr id="6" name="Picture 5" descr="Logo&#10;&#10;Description automatically generated">
            <a:extLst>
              <a:ext uri="{FF2B5EF4-FFF2-40B4-BE49-F238E27FC236}">
                <a16:creationId xmlns:a16="http://schemas.microsoft.com/office/drawing/2014/main" id="{03ABEB8F-F2F9-D29E-F20B-BE4094D804B5}"/>
              </a:ext>
            </a:extLst>
          </p:cNvPr>
          <p:cNvPicPr>
            <a:picLocks noChangeAspect="1"/>
          </p:cNvPicPr>
          <p:nvPr/>
        </p:nvPicPr>
        <p:blipFill>
          <a:blip r:embed="rId4">
            <a:biLevel thresh="75000"/>
          </a:blip>
          <a:stretch>
            <a:fillRect/>
          </a:stretch>
        </p:blipFill>
        <p:spPr>
          <a:xfrm>
            <a:off x="10266434" y="127652"/>
            <a:ext cx="1720518" cy="1885974"/>
          </a:xfrm>
          <a:prstGeom prst="rect">
            <a:avLst/>
          </a:prstGeom>
        </p:spPr>
      </p:pic>
    </p:spTree>
    <p:extLst>
      <p:ext uri="{BB962C8B-B14F-4D97-AF65-F5344CB8AC3E}">
        <p14:creationId xmlns:p14="http://schemas.microsoft.com/office/powerpoint/2010/main" val="26319557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erson holding a puzzle piece">
            <a:extLst>
              <a:ext uri="{FF2B5EF4-FFF2-40B4-BE49-F238E27FC236}">
                <a16:creationId xmlns:a16="http://schemas.microsoft.com/office/drawing/2014/main" id="{03F4620D-B519-5555-4D62-0F14581B749A}"/>
              </a:ext>
            </a:extLst>
          </p:cNvPr>
          <p:cNvPicPr>
            <a:picLocks noChangeAspect="1"/>
          </p:cNvPicPr>
          <p:nvPr/>
        </p:nvPicPr>
        <p:blipFill rotWithShape="1">
          <a:blip r:embed="rId3"/>
          <a:srcRect r="14363" b="-1"/>
          <a:stretch/>
        </p:blipFill>
        <p:spPr>
          <a:xfrm>
            <a:off x="3523488" y="10"/>
            <a:ext cx="8668512" cy="6857990"/>
          </a:xfrm>
          <a:prstGeom prst="rect">
            <a:avLst/>
          </a:prstGeom>
        </p:spPr>
      </p:pic>
      <p:sp>
        <p:nvSpPr>
          <p:cNvPr id="10" name="Rectangle 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Google Shape;663;p45">
            <a:extLst>
              <a:ext uri="{FF2B5EF4-FFF2-40B4-BE49-F238E27FC236}">
                <a16:creationId xmlns:a16="http://schemas.microsoft.com/office/drawing/2014/main" id="{53025A3B-109E-44A7-13D2-6541B19D9C0D}"/>
              </a:ext>
            </a:extLst>
          </p:cNvPr>
          <p:cNvSpPr txBox="1">
            <a:spLocks/>
          </p:cNvSpPr>
          <p:nvPr/>
        </p:nvSpPr>
        <p:spPr>
          <a:xfrm>
            <a:off x="1185117" y="3252105"/>
            <a:ext cx="4023360" cy="3204134"/>
          </a:xfrm>
          <a:prstGeom prst="rect">
            <a:avLst/>
          </a:prstGeom>
        </p:spPr>
        <p:txBody>
          <a:bodyPr spcFirstLastPara="1" vert="horz" lIns="9144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3600" dirty="0">
                <a:effectLst>
                  <a:outerShdw blurRad="38100" dist="38100" dir="2700000" algn="tl">
                    <a:srgbClr val="000000">
                      <a:alpha val="43137"/>
                    </a:srgbClr>
                  </a:outerShdw>
                </a:effectLst>
              </a:rPr>
              <a:t>Situational Influences of Cooperation</a:t>
            </a: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Google Shape;665;p45">
            <a:extLst>
              <a:ext uri="{FF2B5EF4-FFF2-40B4-BE49-F238E27FC236}">
                <a16:creationId xmlns:a16="http://schemas.microsoft.com/office/drawing/2014/main" id="{F3C33391-0AA9-1249-DBF3-E453AA7A90B5}"/>
              </a:ext>
            </a:extLst>
          </p:cNvPr>
          <p:cNvSpPr txBox="1">
            <a:spLocks/>
          </p:cNvSpPr>
          <p:nvPr/>
        </p:nvSpPr>
        <p:spPr>
          <a:xfrm>
            <a:off x="1185117" y="886437"/>
            <a:ext cx="5454650" cy="3013075"/>
          </a:xfrm>
          <a:prstGeom prst="rect">
            <a:avLst/>
          </a:prstGeom>
          <a:noFill/>
          <a:ln>
            <a:noFill/>
          </a:ln>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548640">
              <a:lnSpc>
                <a:spcPct val="115000"/>
              </a:lnSpc>
              <a:spcBef>
                <a:spcPts val="600"/>
              </a:spcBef>
              <a:buSzPct val="100000"/>
              <a:buFont typeface="Arial" panose="020B0604020202020204" pitchFamily="34" charset="0"/>
              <a:buChar char="★"/>
            </a:pPr>
            <a:r>
              <a:rPr lang="en-US" sz="3600" dirty="0">
                <a:solidFill>
                  <a:schemeClr val="accent6">
                    <a:lumMod val="40000"/>
                    <a:lumOff val="60000"/>
                  </a:schemeClr>
                </a:solidFill>
              </a:rPr>
              <a:t>Communication</a:t>
            </a:r>
          </a:p>
          <a:p>
            <a:pPr marL="457200" indent="-548640">
              <a:lnSpc>
                <a:spcPct val="115000"/>
              </a:lnSpc>
              <a:spcBef>
                <a:spcPts val="600"/>
              </a:spcBef>
              <a:buSzPct val="100000"/>
              <a:buFont typeface="Arial" panose="020B0604020202020204" pitchFamily="34" charset="0"/>
              <a:buChar char="★"/>
            </a:pPr>
            <a:r>
              <a:rPr lang="en-US" sz="3600" dirty="0">
                <a:solidFill>
                  <a:schemeClr val="accent6">
                    <a:lumMod val="40000"/>
                    <a:lumOff val="60000"/>
                  </a:schemeClr>
                </a:solidFill>
              </a:rPr>
              <a:t>Commitment </a:t>
            </a:r>
          </a:p>
          <a:p>
            <a:pPr marL="457200" indent="-548640">
              <a:lnSpc>
                <a:spcPct val="115000"/>
              </a:lnSpc>
              <a:spcBef>
                <a:spcPts val="0"/>
              </a:spcBef>
              <a:buSzPct val="100000"/>
              <a:buFont typeface="Arial" panose="020B0604020202020204" pitchFamily="34" charset="0"/>
              <a:buChar char="★"/>
            </a:pPr>
            <a:r>
              <a:rPr lang="en-US" sz="3600" dirty="0">
                <a:solidFill>
                  <a:schemeClr val="accent6">
                    <a:lumMod val="40000"/>
                    <a:lumOff val="60000"/>
                  </a:schemeClr>
                </a:solidFill>
              </a:rPr>
              <a:t>Trust</a:t>
            </a:r>
          </a:p>
          <a:p>
            <a:pPr marL="457200" indent="-548640">
              <a:lnSpc>
                <a:spcPct val="115000"/>
              </a:lnSpc>
              <a:spcBef>
                <a:spcPts val="0"/>
              </a:spcBef>
              <a:buSzPct val="100000"/>
              <a:buFont typeface="Arial" panose="020B0604020202020204" pitchFamily="34" charset="0"/>
              <a:buChar char="★"/>
            </a:pPr>
            <a:r>
              <a:rPr lang="en-US" sz="3600" dirty="0">
                <a:solidFill>
                  <a:schemeClr val="accent6">
                    <a:lumMod val="40000"/>
                    <a:lumOff val="60000"/>
                  </a:schemeClr>
                </a:solidFill>
              </a:rPr>
              <a:t>Group Identification </a:t>
            </a:r>
          </a:p>
          <a:p>
            <a:pPr marL="457200" indent="-548640">
              <a:lnSpc>
                <a:spcPct val="115000"/>
              </a:lnSpc>
              <a:spcBef>
                <a:spcPts val="0"/>
              </a:spcBef>
              <a:buSzPct val="100000"/>
              <a:buFont typeface="Arial" panose="020B0604020202020204" pitchFamily="34" charset="0"/>
              <a:buChar char="★"/>
            </a:pPr>
            <a:r>
              <a:rPr lang="en-US" sz="3600" dirty="0">
                <a:solidFill>
                  <a:schemeClr val="accent6">
                    <a:lumMod val="40000"/>
                    <a:lumOff val="60000"/>
                  </a:schemeClr>
                </a:solidFill>
              </a:rPr>
              <a:t>Culture </a:t>
            </a:r>
          </a:p>
          <a:p>
            <a:pPr marL="457200" indent="-548640">
              <a:lnSpc>
                <a:spcPct val="115000"/>
              </a:lnSpc>
              <a:spcBef>
                <a:spcPts val="600"/>
              </a:spcBef>
              <a:buSzPct val="100000"/>
              <a:buFont typeface="Arial" panose="020B0604020202020204" pitchFamily="34" charset="0"/>
              <a:buNone/>
            </a:pPr>
            <a:endParaRPr lang="en-US" sz="3600" dirty="0">
              <a:solidFill>
                <a:schemeClr val="accent6">
                  <a:lumMod val="40000"/>
                  <a:lumOff val="60000"/>
                </a:schemeClr>
              </a:solidFill>
            </a:endParaRPr>
          </a:p>
        </p:txBody>
      </p:sp>
    </p:spTree>
    <p:extLst>
      <p:ext uri="{BB962C8B-B14F-4D97-AF65-F5344CB8AC3E}">
        <p14:creationId xmlns:p14="http://schemas.microsoft.com/office/powerpoint/2010/main" val="260491481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Effect transition="in" filter="fade">
                                      <p:cBhvr>
                                        <p:cTn id="14" dur="1000"/>
                                        <p:tgtEl>
                                          <p:spTgt spid="9">
                                            <p:txEl>
                                              <p:pRg st="1" end="1"/>
                                            </p:txEl>
                                          </p:spTgt>
                                        </p:tgtEl>
                                      </p:cBhvr>
                                    </p:animEffect>
                                    <p:anim calcmode="lin" valueType="num">
                                      <p:cBhvr>
                                        <p:cTn id="15"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xEl>
                                              <p:pRg st="2" end="2"/>
                                            </p:txEl>
                                          </p:spTgt>
                                        </p:tgtEl>
                                        <p:attrNameLst>
                                          <p:attrName>style.visibility</p:attrName>
                                        </p:attrNameLst>
                                      </p:cBhvr>
                                      <p:to>
                                        <p:strVal val="visible"/>
                                      </p:to>
                                    </p:set>
                                    <p:animEffect transition="in" filter="fade">
                                      <p:cBhvr>
                                        <p:cTn id="21" dur="1000"/>
                                        <p:tgtEl>
                                          <p:spTgt spid="9">
                                            <p:txEl>
                                              <p:pRg st="2" end="2"/>
                                            </p:txEl>
                                          </p:spTgt>
                                        </p:tgtEl>
                                      </p:cBhvr>
                                    </p:animEffect>
                                    <p:anim calcmode="lin" valueType="num">
                                      <p:cBhvr>
                                        <p:cTn id="22"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xEl>
                                              <p:pRg st="3" end="3"/>
                                            </p:txEl>
                                          </p:spTgt>
                                        </p:tgtEl>
                                        <p:attrNameLst>
                                          <p:attrName>style.visibility</p:attrName>
                                        </p:attrNameLst>
                                      </p:cBhvr>
                                      <p:to>
                                        <p:strVal val="visible"/>
                                      </p:to>
                                    </p:set>
                                    <p:animEffect transition="in" filter="fade">
                                      <p:cBhvr>
                                        <p:cTn id="28" dur="1000"/>
                                        <p:tgtEl>
                                          <p:spTgt spid="9">
                                            <p:txEl>
                                              <p:pRg st="3" end="3"/>
                                            </p:txEl>
                                          </p:spTgt>
                                        </p:tgtEl>
                                      </p:cBhvr>
                                    </p:animEffect>
                                    <p:anim calcmode="lin" valueType="num">
                                      <p:cBhvr>
                                        <p:cTn id="29"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9">
                                            <p:txEl>
                                              <p:pRg st="4" end="4"/>
                                            </p:txEl>
                                          </p:spTgt>
                                        </p:tgtEl>
                                        <p:attrNameLst>
                                          <p:attrName>style.visibility</p:attrName>
                                        </p:attrNameLst>
                                      </p:cBhvr>
                                      <p:to>
                                        <p:strVal val="visible"/>
                                      </p:to>
                                    </p:set>
                                    <p:animEffect transition="in" filter="fade">
                                      <p:cBhvr>
                                        <p:cTn id="35" dur="1000"/>
                                        <p:tgtEl>
                                          <p:spTgt spid="9">
                                            <p:txEl>
                                              <p:pRg st="4" end="4"/>
                                            </p:txEl>
                                          </p:spTgt>
                                        </p:tgtEl>
                                      </p:cBhvr>
                                    </p:animEffect>
                                    <p:anim calcmode="lin" valueType="num">
                                      <p:cBhvr>
                                        <p:cTn id="36"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Google Shape;670;p46">
            <a:extLst>
              <a:ext uri="{FF2B5EF4-FFF2-40B4-BE49-F238E27FC236}">
                <a16:creationId xmlns:a16="http://schemas.microsoft.com/office/drawing/2014/main" id="{E124E067-3944-8FE7-7C01-C8C2E60FED7A}"/>
              </a:ext>
            </a:extLst>
          </p:cNvPr>
          <p:cNvSpPr txBox="1">
            <a:spLocks/>
          </p:cNvSpPr>
          <p:nvPr/>
        </p:nvSpPr>
        <p:spPr>
          <a:xfrm>
            <a:off x="1115568" y="641237"/>
            <a:ext cx="10168128" cy="1179576"/>
          </a:xfrm>
          <a:prstGeom prst="rect">
            <a:avLst/>
          </a:prstGeom>
        </p:spPr>
        <p:txBody>
          <a:bodyPr spcFirstLastPara="1"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000" kern="1200" dirty="0">
                <a:solidFill>
                  <a:schemeClr val="bg2">
                    <a:lumMod val="25000"/>
                  </a:schemeClr>
                </a:solidFill>
                <a:latin typeface="+mj-lt"/>
                <a:ea typeface="+mj-ea"/>
                <a:cs typeface="+mj-cs"/>
              </a:rPr>
              <a:t>Discussion Questions</a:t>
            </a:r>
          </a:p>
        </p:txBody>
      </p:sp>
      <p:sp>
        <p:nvSpPr>
          <p:cNvPr id="16" name="Rectangle 15">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Google Shape;671;p46">
            <a:extLst>
              <a:ext uri="{FF2B5EF4-FFF2-40B4-BE49-F238E27FC236}">
                <a16:creationId xmlns:a16="http://schemas.microsoft.com/office/drawing/2014/main" id="{1487F29F-771E-A7EE-1993-23894CDAA3AA}"/>
              </a:ext>
            </a:extLst>
          </p:cNvPr>
          <p:cNvSpPr txBox="1"/>
          <p:nvPr/>
        </p:nvSpPr>
        <p:spPr>
          <a:xfrm>
            <a:off x="1115568" y="2205910"/>
            <a:ext cx="10369296" cy="1251636"/>
          </a:xfrm>
          <a:prstGeom prst="rect">
            <a:avLst/>
          </a:prstGeom>
          <a:noFill/>
          <a:ln>
            <a:noFill/>
          </a:ln>
        </p:spPr>
        <p:txBody>
          <a:bodyPr spcFirstLastPara="1" wrap="square" lIns="91425" tIns="91425" rIns="91425" bIns="91425" anchor="t" anchorCtr="0">
            <a:noAutofit/>
          </a:bodyPr>
          <a:lstStyle>
            <a:defPPr>
              <a:defRPr lang="en-US"/>
            </a:defPPr>
            <a:lvl1pPr marR="0" lvl="0" indent="0">
              <a:lnSpc>
                <a:spcPct val="115000"/>
              </a:lnSpc>
              <a:spcBef>
                <a:spcPts val="600"/>
              </a:spcBef>
              <a:spcAft>
                <a:spcPts val="0"/>
              </a:spcAft>
              <a:buClr>
                <a:srgbClr val="000000"/>
              </a:buClr>
              <a:buSzPts val="1500"/>
              <a:buFont typeface="Arial"/>
              <a:buNone/>
              <a:defRPr sz="1700" b="0" i="0" u="none" strike="noStrike" cap="none">
                <a:solidFill>
                  <a:schemeClr val="bg2">
                    <a:lumMod val="50000"/>
                  </a:schemeClr>
                </a:solidFill>
                <a:latin typeface="Quicksand"/>
                <a:ea typeface="Quicksand"/>
                <a:cs typeface="Quicksand"/>
              </a:defRPr>
            </a:lvl1pPr>
          </a:lstStyle>
          <a:p>
            <a:r>
              <a:rPr lang="en-US" sz="2200" dirty="0">
                <a:solidFill>
                  <a:schemeClr val="bg2">
                    <a:lumMod val="25000"/>
                  </a:schemeClr>
                </a:solidFill>
                <a:sym typeface="Quicksand"/>
              </a:rPr>
              <a:t>1. Which groups do you identify with? Consider sports teams, hometowns, and universities. How does your identification with these groups make you feel about other members of these groups? What about members of competing groups?</a:t>
            </a:r>
          </a:p>
        </p:txBody>
      </p:sp>
      <p:sp>
        <p:nvSpPr>
          <p:cNvPr id="4" name="Google Shape;672;p46">
            <a:extLst>
              <a:ext uri="{FF2B5EF4-FFF2-40B4-BE49-F238E27FC236}">
                <a16:creationId xmlns:a16="http://schemas.microsoft.com/office/drawing/2014/main" id="{DE549592-A13F-00F1-6BA6-92D5DFC47027}"/>
              </a:ext>
            </a:extLst>
          </p:cNvPr>
          <p:cNvSpPr txBox="1"/>
          <p:nvPr/>
        </p:nvSpPr>
        <p:spPr>
          <a:xfrm>
            <a:off x="1169253" y="3553099"/>
            <a:ext cx="10166762" cy="89679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600"/>
              </a:spcBef>
              <a:spcAft>
                <a:spcPts val="0"/>
              </a:spcAft>
              <a:buClr>
                <a:srgbClr val="000000"/>
              </a:buClr>
              <a:buSzPts val="1500"/>
              <a:buFont typeface="Arial"/>
              <a:buNone/>
            </a:pPr>
            <a:r>
              <a:rPr lang="en" sz="2200" b="0" i="0" u="none" strike="noStrike" cap="none" dirty="0">
                <a:solidFill>
                  <a:schemeClr val="bg2">
                    <a:lumMod val="25000"/>
                  </a:schemeClr>
                </a:solidFill>
                <a:latin typeface="Quicksand"/>
                <a:ea typeface="Quicksand"/>
                <a:cs typeface="Quicksand"/>
                <a:sym typeface="Quicksand"/>
              </a:rPr>
              <a:t>2. Thinking of all the accomplishments of humanity throughout history which do you believe required the greatest amounts of cooperation? Why?</a:t>
            </a:r>
            <a:endParaRPr sz="2200" b="0" i="0" u="none" strike="noStrike" cap="none" dirty="0">
              <a:solidFill>
                <a:schemeClr val="bg2">
                  <a:lumMod val="25000"/>
                </a:schemeClr>
              </a:solidFill>
              <a:latin typeface="Quicksand"/>
              <a:ea typeface="Quicksand"/>
              <a:cs typeface="Quicksand"/>
              <a:sym typeface="Quicksand"/>
            </a:endParaRPr>
          </a:p>
        </p:txBody>
      </p:sp>
      <p:sp>
        <p:nvSpPr>
          <p:cNvPr id="5" name="Google Shape;673;p46">
            <a:extLst>
              <a:ext uri="{FF2B5EF4-FFF2-40B4-BE49-F238E27FC236}">
                <a16:creationId xmlns:a16="http://schemas.microsoft.com/office/drawing/2014/main" id="{213EF410-0652-564F-0EB6-3EC219F40743}"/>
              </a:ext>
            </a:extLst>
          </p:cNvPr>
          <p:cNvSpPr txBox="1"/>
          <p:nvPr/>
        </p:nvSpPr>
        <p:spPr>
          <a:xfrm>
            <a:off x="1169252" y="4545443"/>
            <a:ext cx="10166761" cy="1836549"/>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0"/>
              </a:spcAft>
              <a:buClr>
                <a:srgbClr val="000000"/>
              </a:buClr>
              <a:buSzPts val="1500"/>
              <a:buFont typeface="Arial"/>
              <a:buNone/>
            </a:pPr>
            <a:r>
              <a:rPr lang="en" sz="2200" b="0" i="0" u="none" strike="noStrike" cap="none" dirty="0">
                <a:solidFill>
                  <a:schemeClr val="bg2">
                    <a:lumMod val="25000"/>
                  </a:schemeClr>
                </a:solidFill>
                <a:latin typeface="Quicksand"/>
                <a:ea typeface="Quicksand"/>
                <a:cs typeface="Quicksand"/>
                <a:sym typeface="Quicksand"/>
              </a:rPr>
              <a:t>3. In your experience working on group projects - such as group projects for a class - what have you noticed regarding the themes presented in this module (eg. competition, culture, cooperation, trust)? How could you use the material you have just learned to make group projects more effective?</a:t>
            </a:r>
            <a:endParaRPr sz="2200" b="0" i="0" u="none" strike="noStrike" cap="none" dirty="0">
              <a:solidFill>
                <a:schemeClr val="bg2">
                  <a:lumMod val="25000"/>
                </a:schemeClr>
              </a:solidFill>
              <a:latin typeface="Quicksand"/>
              <a:ea typeface="Quicksand"/>
              <a:cs typeface="Quicksand"/>
              <a:sym typeface="Quicksand"/>
            </a:endParaRPr>
          </a:p>
        </p:txBody>
      </p:sp>
    </p:spTree>
    <p:extLst>
      <p:ext uri="{BB962C8B-B14F-4D97-AF65-F5344CB8AC3E}">
        <p14:creationId xmlns:p14="http://schemas.microsoft.com/office/powerpoint/2010/main" val="4157526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7" name="Picture 76" descr="Blank ID holder">
            <a:extLst>
              <a:ext uri="{FF2B5EF4-FFF2-40B4-BE49-F238E27FC236}">
                <a16:creationId xmlns:a16="http://schemas.microsoft.com/office/drawing/2014/main" id="{DC5B3BCD-6C0B-1FF7-6AA0-1813F017B185}"/>
              </a:ext>
            </a:extLst>
          </p:cNvPr>
          <p:cNvPicPr>
            <a:picLocks noChangeAspect="1"/>
          </p:cNvPicPr>
          <p:nvPr/>
        </p:nvPicPr>
        <p:blipFill rotWithShape="1">
          <a:blip r:embed="rId2"/>
          <a:srcRect t="15730"/>
          <a:stretch/>
        </p:blipFill>
        <p:spPr>
          <a:xfrm>
            <a:off x="20" y="10"/>
            <a:ext cx="12191980" cy="6857990"/>
          </a:xfrm>
          <a:prstGeom prst="rect">
            <a:avLst/>
          </a:prstGeom>
        </p:spPr>
      </p:pic>
      <p:sp>
        <p:nvSpPr>
          <p:cNvPr id="88"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cxnSp>
        <p:nvCxnSpPr>
          <p:cNvPr id="89" name="Straight Connector 82">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pic>
        <p:nvPicPr>
          <p:cNvPr id="6" name="Picture 5" descr="A picture containing hairpiece&#10;&#10;Description automatically generated">
            <a:extLst>
              <a:ext uri="{FF2B5EF4-FFF2-40B4-BE49-F238E27FC236}">
                <a16:creationId xmlns:a16="http://schemas.microsoft.com/office/drawing/2014/main" id="{064C5844-59A7-C9C1-1B05-6A5D115D42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633670">
            <a:off x="8158814" y="3599116"/>
            <a:ext cx="2492502" cy="1869377"/>
          </a:xfrm>
          <a:prstGeom prst="rect">
            <a:avLst/>
          </a:prstGeom>
        </p:spPr>
      </p:pic>
      <p:sp>
        <p:nvSpPr>
          <p:cNvPr id="5" name="Google Shape;593;p38">
            <a:extLst>
              <a:ext uri="{FF2B5EF4-FFF2-40B4-BE49-F238E27FC236}">
                <a16:creationId xmlns:a16="http://schemas.microsoft.com/office/drawing/2014/main" id="{8E0204EB-FA5C-CBD1-60D5-122ECC9111A5}"/>
              </a:ext>
            </a:extLst>
          </p:cNvPr>
          <p:cNvSpPr txBox="1">
            <a:spLocks noGrp="1"/>
          </p:cNvSpPr>
          <p:nvPr>
            <p:ph type="ctrTitle"/>
          </p:nvPr>
        </p:nvSpPr>
        <p:spPr>
          <a:xfrm rot="20671899">
            <a:off x="7754338" y="2049238"/>
            <a:ext cx="2397059" cy="1705314"/>
          </a:xfrm>
          <a:prstGeom prst="rect">
            <a:avLst/>
          </a:prstGeom>
        </p:spPr>
        <p:txBody>
          <a:bodyPr spcFirstLastPara="1" vert="horz" lIns="91440" tIns="45720" rIns="91440" bIns="45720" rtlCol="0" anchorCtr="0">
            <a:noAutofit/>
          </a:bodyPr>
          <a:lstStyle/>
          <a:p>
            <a:pPr marL="0" lvl="0" indent="0">
              <a:spcAft>
                <a:spcPts val="0"/>
              </a:spcAft>
              <a:buSzPts val="3000"/>
            </a:pPr>
            <a:r>
              <a:rPr lang="vi-VN" sz="3600" dirty="0"/>
              <a:t>3.</a:t>
            </a:r>
            <a:br>
              <a:rPr lang="vi-VN" sz="3600" dirty="0"/>
            </a:br>
            <a:r>
              <a:rPr lang="en-US" sz="4400" dirty="0"/>
              <a:t>Personal Identity</a:t>
            </a:r>
          </a:p>
        </p:txBody>
      </p:sp>
      <p:sp>
        <p:nvSpPr>
          <p:cNvPr id="31" name="Title 1">
            <a:extLst>
              <a:ext uri="{FF2B5EF4-FFF2-40B4-BE49-F238E27FC236}">
                <a16:creationId xmlns:a16="http://schemas.microsoft.com/office/drawing/2014/main" id="{709D38BD-DC53-6987-60C8-E5B9CBB6577E}"/>
              </a:ext>
            </a:extLst>
          </p:cNvPr>
          <p:cNvSpPr txBox="1">
            <a:spLocks/>
          </p:cNvSpPr>
          <p:nvPr/>
        </p:nvSpPr>
        <p:spPr>
          <a:xfrm>
            <a:off x="534770" y="4807559"/>
            <a:ext cx="6419101" cy="1546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400" b="1" dirty="0">
                <a:solidFill>
                  <a:schemeClr val="bg2">
                    <a:lumMod val="10000"/>
                  </a:schemeClr>
                </a:solidFill>
                <a:effectLst>
                  <a:outerShdw blurRad="38100" dist="38100" dir="2700000" algn="tl">
                    <a:srgbClr val="000000">
                      <a:alpha val="43137"/>
                    </a:srgbClr>
                  </a:outerShdw>
                </a:effectLst>
              </a:rPr>
              <a:t>Communication and</a:t>
            </a:r>
            <a:br>
              <a:rPr lang="en-US" sz="4400" b="1" dirty="0">
                <a:solidFill>
                  <a:schemeClr val="bg2">
                    <a:lumMod val="10000"/>
                  </a:schemeClr>
                </a:solidFill>
                <a:effectLst>
                  <a:outerShdw blurRad="38100" dist="38100" dir="2700000" algn="tl">
                    <a:srgbClr val="000000">
                      <a:alpha val="43137"/>
                    </a:srgbClr>
                  </a:outerShdw>
                </a:effectLst>
              </a:rPr>
            </a:br>
            <a:r>
              <a:rPr lang="en-US" sz="4400" b="1" dirty="0">
                <a:solidFill>
                  <a:schemeClr val="bg2">
                    <a:lumMod val="10000"/>
                  </a:schemeClr>
                </a:solidFill>
                <a:effectLst>
                  <a:outerShdw blurRad="38100" dist="38100" dir="2700000" algn="tl">
                    <a:srgbClr val="000000">
                      <a:alpha val="43137"/>
                    </a:srgbClr>
                  </a:outerShdw>
                </a:effectLst>
              </a:rPr>
              <a:t>In-group Working Skills </a:t>
            </a:r>
            <a:r>
              <a:rPr lang="en-US" sz="2400" b="1" dirty="0">
                <a:solidFill>
                  <a:schemeClr val="bg2">
                    <a:lumMod val="10000"/>
                  </a:schemeClr>
                </a:solidFill>
                <a:effectLst>
                  <a:outerShdw blurRad="38100" dist="38100" dir="2700000" algn="tl">
                    <a:srgbClr val="000000">
                      <a:alpha val="43137"/>
                    </a:srgbClr>
                  </a:outerShdw>
                </a:effectLst>
              </a:rPr>
              <a:t>(cont.)</a:t>
            </a:r>
            <a:endParaRPr lang="en-US" sz="4400" b="1" dirty="0">
              <a:solidFill>
                <a:schemeClr val="bg2">
                  <a:lumMod val="1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6920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7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Google Shape;150;p2">
            <a:extLst>
              <a:ext uri="{FF2B5EF4-FFF2-40B4-BE49-F238E27FC236}">
                <a16:creationId xmlns:a16="http://schemas.microsoft.com/office/drawing/2014/main" id="{977C64A4-FA98-D28F-02C6-5E8400424FC5}"/>
              </a:ext>
            </a:extLst>
          </p:cNvPr>
          <p:cNvSpPr txBox="1">
            <a:spLocks/>
          </p:cNvSpPr>
          <p:nvPr/>
        </p:nvSpPr>
        <p:spPr>
          <a:xfrm>
            <a:off x="3267163" y="1608592"/>
            <a:ext cx="4356796" cy="1135737"/>
          </a:xfrm>
          <a:prstGeom prst="rect">
            <a:avLst/>
          </a:prstGeom>
        </p:spPr>
        <p:txBody>
          <a:bodyPr spcFirstLastPara="1"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buClr>
                <a:srgbClr val="262626"/>
              </a:buClr>
              <a:buSzPts val="4400"/>
            </a:pPr>
            <a:r>
              <a:rPr lang="en-US" b="1" kern="1200" dirty="0">
                <a:solidFill>
                  <a:schemeClr val="tx1"/>
                </a:solidFill>
                <a:latin typeface="+mj-lt"/>
                <a:ea typeface="+mj-ea"/>
                <a:cs typeface="+mj-cs"/>
              </a:rPr>
              <a:t>Chapter outlines</a:t>
            </a:r>
          </a:p>
        </p:txBody>
      </p:sp>
      <p:sp>
        <p:nvSpPr>
          <p:cNvPr id="3" name="Google Shape;151;p2">
            <a:extLst>
              <a:ext uri="{FF2B5EF4-FFF2-40B4-BE49-F238E27FC236}">
                <a16:creationId xmlns:a16="http://schemas.microsoft.com/office/drawing/2014/main" id="{7740C83C-9DA4-4253-C45F-AD4E475F0E5A}"/>
              </a:ext>
            </a:extLst>
          </p:cNvPr>
          <p:cNvSpPr txBox="1">
            <a:spLocks/>
          </p:cNvSpPr>
          <p:nvPr/>
        </p:nvSpPr>
        <p:spPr>
          <a:xfrm>
            <a:off x="3625979" y="2899053"/>
            <a:ext cx="6671733" cy="2291308"/>
          </a:xfrm>
          <a:prstGeom prst="rect">
            <a:avLst/>
          </a:prstGeom>
        </p:spPr>
        <p:txBody>
          <a:bodyPr spcFirstLastPara="1" vert="horz" lIns="91440" tIns="45720" rIns="91440" bIns="45720" rtlCol="0"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a:spcBef>
                <a:spcPts val="0"/>
              </a:spcBef>
              <a:buSzPts val="2760"/>
            </a:pPr>
            <a:r>
              <a:rPr lang="en-US" sz="3200" dirty="0"/>
              <a:t>Assessing Your Values</a:t>
            </a:r>
          </a:p>
          <a:p>
            <a:pPr marL="285750">
              <a:spcBef>
                <a:spcPts val="1080"/>
              </a:spcBef>
              <a:buSzPts val="2760"/>
            </a:pPr>
            <a:r>
              <a:rPr lang="en-US" sz="3200" dirty="0"/>
              <a:t>Stages of Life</a:t>
            </a:r>
          </a:p>
          <a:p>
            <a:pPr marL="285750">
              <a:spcBef>
                <a:spcPts val="1080"/>
              </a:spcBef>
              <a:buSzPts val="2760"/>
            </a:pPr>
            <a:r>
              <a:rPr lang="en-US" sz="3200" dirty="0"/>
              <a:t>Student Responsibilities</a:t>
            </a:r>
          </a:p>
          <a:p>
            <a:pPr marL="285750">
              <a:spcBef>
                <a:spcPts val="1080"/>
              </a:spcBef>
              <a:buSzPts val="2760"/>
            </a:pPr>
            <a:r>
              <a:rPr lang="en-US" sz="3200" dirty="0"/>
              <a:t>College vs. High School</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826654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884769FE-1656-422F-86E1-8C1B16C27B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CB249F6D-244F-494A-98B9-5CC7413C4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5760" y="682754"/>
            <a:ext cx="5492493" cy="5492493"/>
          </a:xfrm>
          <a:custGeom>
            <a:avLst/>
            <a:gdLst>
              <a:gd name="connsiteX0" fmla="*/ 2746247 w 5492493"/>
              <a:gd name="connsiteY0" fmla="*/ 0 h 5492493"/>
              <a:gd name="connsiteX1" fmla="*/ 5492493 w 5492493"/>
              <a:gd name="connsiteY1" fmla="*/ 2746247 h 5492493"/>
              <a:gd name="connsiteX2" fmla="*/ 2746247 w 5492493"/>
              <a:gd name="connsiteY2" fmla="*/ 5492493 h 5492493"/>
              <a:gd name="connsiteX3" fmla="*/ 0 w 5492493"/>
              <a:gd name="connsiteY3" fmla="*/ 2746247 h 5492493"/>
              <a:gd name="connsiteX4" fmla="*/ 2746247 w 5492493"/>
              <a:gd name="connsiteY4" fmla="*/ 0 h 5492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493" h="5492493">
                <a:moveTo>
                  <a:pt x="2746247" y="0"/>
                </a:moveTo>
                <a:cubicBezTo>
                  <a:pt x="4262957" y="0"/>
                  <a:pt x="5492493" y="1229536"/>
                  <a:pt x="5492493" y="2746247"/>
                </a:cubicBezTo>
                <a:cubicBezTo>
                  <a:pt x="5492493" y="4262957"/>
                  <a:pt x="4262957" y="5492493"/>
                  <a:pt x="2746247" y="5492493"/>
                </a:cubicBezTo>
                <a:cubicBezTo>
                  <a:pt x="1229536" y="5492493"/>
                  <a:pt x="0" y="4262957"/>
                  <a:pt x="0" y="2746247"/>
                </a:cubicBezTo>
                <a:cubicBezTo>
                  <a:pt x="0" y="1229536"/>
                  <a:pt x="1229536" y="0"/>
                  <a:pt x="2746247" y="0"/>
                </a:cubicBezTo>
                <a:close/>
              </a:path>
            </a:pathLst>
          </a:cu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Oval 34">
            <a:extLst>
              <a:ext uri="{FF2B5EF4-FFF2-40B4-BE49-F238E27FC236}">
                <a16:creationId xmlns:a16="http://schemas.microsoft.com/office/drawing/2014/main" id="{506C536E-6ECA-4211-AF8C-A2671C484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4260" y="5435945"/>
            <a:ext cx="435428" cy="435428"/>
          </a:xfrm>
          <a:prstGeom prst="ellipse">
            <a:avLst/>
          </a:prstGeom>
          <a:solidFill>
            <a:schemeClr val="tx1">
              <a:lumMod val="65000"/>
              <a:lumOff val="3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AEAA70EA-2201-4F5D-AF08-58CFF851CC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011593" y="3567390"/>
            <a:ext cx="2311806" cy="2303982"/>
          </a:xfrm>
          <a:custGeom>
            <a:avLst/>
            <a:gdLst>
              <a:gd name="connsiteX0" fmla="*/ 0 w 3108399"/>
              <a:gd name="connsiteY0" fmla="*/ 0 h 3097879"/>
              <a:gd name="connsiteX1" fmla="*/ 159985 w 3108399"/>
              <a:gd name="connsiteY1" fmla="*/ 4045 h 3097879"/>
              <a:gd name="connsiteX2" fmla="*/ 3092907 w 3108399"/>
              <a:gd name="connsiteY2" fmla="*/ 2791087 h 3097879"/>
              <a:gd name="connsiteX3" fmla="*/ 3108399 w 3108399"/>
              <a:gd name="connsiteY3" fmla="*/ 3097879 h 3097879"/>
              <a:gd name="connsiteX4" fmla="*/ 2470733 w 3108399"/>
              <a:gd name="connsiteY4" fmla="*/ 3097879 h 3097879"/>
              <a:gd name="connsiteX5" fmla="*/ 2458534 w 3108399"/>
              <a:gd name="connsiteY5" fmla="*/ 2856285 h 3097879"/>
              <a:gd name="connsiteX6" fmla="*/ 252674 w 3108399"/>
              <a:gd name="connsiteY6" fmla="*/ 650424 h 3097879"/>
              <a:gd name="connsiteX7" fmla="*/ 0 w 3108399"/>
              <a:gd name="connsiteY7" fmla="*/ 637665 h 309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08399" h="3097879">
                <a:moveTo>
                  <a:pt x="0" y="0"/>
                </a:moveTo>
                <a:lnTo>
                  <a:pt x="159985" y="4045"/>
                </a:lnTo>
                <a:cubicBezTo>
                  <a:pt x="1696687" y="81941"/>
                  <a:pt x="2939004" y="1275632"/>
                  <a:pt x="3092907" y="2791087"/>
                </a:cubicBezTo>
                <a:lnTo>
                  <a:pt x="3108399" y="3097879"/>
                </a:lnTo>
                <a:lnTo>
                  <a:pt x="2470733" y="3097879"/>
                </a:lnTo>
                <a:lnTo>
                  <a:pt x="2458534" y="2856285"/>
                </a:lnTo>
                <a:cubicBezTo>
                  <a:pt x="2340416" y="1693197"/>
                  <a:pt x="1415762" y="768542"/>
                  <a:pt x="252674" y="650424"/>
                </a:cubicBezTo>
                <a:lnTo>
                  <a:pt x="0" y="637665"/>
                </a:lnTo>
                <a:close/>
              </a:path>
            </a:pathLst>
          </a:cu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Google Shape;156;p3">
            <a:extLst>
              <a:ext uri="{FF2B5EF4-FFF2-40B4-BE49-F238E27FC236}">
                <a16:creationId xmlns:a16="http://schemas.microsoft.com/office/drawing/2014/main" id="{87081D90-7F58-E4E0-4D84-024E2899BFAB}"/>
              </a:ext>
            </a:extLst>
          </p:cNvPr>
          <p:cNvSpPr txBox="1">
            <a:spLocks/>
          </p:cNvSpPr>
          <p:nvPr/>
        </p:nvSpPr>
        <p:spPr>
          <a:xfrm>
            <a:off x="6978316" y="1431042"/>
            <a:ext cx="4055899" cy="3995916"/>
          </a:xfrm>
          <a:prstGeom prst="rect">
            <a:avLst/>
          </a:prstGeom>
        </p:spPr>
        <p:txBody>
          <a:bodyPr spcFirstLastPara="1"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buClr>
                <a:srgbClr val="262626"/>
              </a:buClr>
              <a:buSzPct val="100000"/>
            </a:pPr>
            <a:r>
              <a:rPr lang="en-US" b="1" kern="1200" dirty="0">
                <a:solidFill>
                  <a:schemeClr val="tx1">
                    <a:lumMod val="95000"/>
                    <a:lumOff val="5000"/>
                  </a:schemeClr>
                </a:solidFill>
                <a:latin typeface="+mj-lt"/>
                <a:ea typeface="+mj-ea"/>
                <a:cs typeface="+mj-cs"/>
              </a:rPr>
              <a:t>LEARNING OBJECTIVES</a:t>
            </a:r>
            <a:br>
              <a:rPr lang="en-US" b="1" kern="1200" dirty="0">
                <a:solidFill>
                  <a:schemeClr val="tx1">
                    <a:lumMod val="95000"/>
                    <a:lumOff val="5000"/>
                  </a:schemeClr>
                </a:solidFill>
                <a:latin typeface="+mj-lt"/>
                <a:ea typeface="+mj-ea"/>
                <a:cs typeface="+mj-cs"/>
              </a:rPr>
            </a:br>
            <a:endParaRPr lang="en-US" kern="1200" dirty="0">
              <a:solidFill>
                <a:schemeClr val="tx1">
                  <a:lumMod val="95000"/>
                  <a:lumOff val="5000"/>
                </a:schemeClr>
              </a:solidFill>
              <a:latin typeface="+mj-lt"/>
              <a:ea typeface="+mj-ea"/>
              <a:cs typeface="+mj-cs"/>
            </a:endParaRPr>
          </a:p>
        </p:txBody>
      </p:sp>
      <p:sp>
        <p:nvSpPr>
          <p:cNvPr id="8" name="Google Shape;157;p3">
            <a:extLst>
              <a:ext uri="{FF2B5EF4-FFF2-40B4-BE49-F238E27FC236}">
                <a16:creationId xmlns:a16="http://schemas.microsoft.com/office/drawing/2014/main" id="{B6524789-29F1-FC29-3E1E-04B046CDB7F2}"/>
              </a:ext>
            </a:extLst>
          </p:cNvPr>
          <p:cNvSpPr txBox="1">
            <a:spLocks/>
          </p:cNvSpPr>
          <p:nvPr/>
        </p:nvSpPr>
        <p:spPr>
          <a:xfrm>
            <a:off x="1120959" y="766240"/>
            <a:ext cx="4955282" cy="5602299"/>
          </a:xfrm>
          <a:prstGeom prst="rect">
            <a:avLst/>
          </a:prstGeom>
        </p:spPr>
        <p:txBody>
          <a:bodyPr spcFirstLastPara="1" vert="horz" lIns="91440" tIns="45720" rIns="91440" bIns="45720" rtlCol="0" anchor="ctr"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2400" dirty="0">
                <a:solidFill>
                  <a:schemeClr val="tx1">
                    <a:lumMod val="85000"/>
                    <a:lumOff val="15000"/>
                  </a:schemeClr>
                </a:solidFill>
              </a:rPr>
              <a:t>By the end of this section, you will be able to:</a:t>
            </a:r>
          </a:p>
          <a:p>
            <a:pPr marL="742950" lvl="1">
              <a:spcBef>
                <a:spcPts val="1080"/>
              </a:spcBef>
              <a:buSzPts val="2760"/>
            </a:pPr>
            <a:r>
              <a:rPr lang="en-US" dirty="0">
                <a:solidFill>
                  <a:schemeClr val="tx1">
                    <a:lumMod val="85000"/>
                    <a:lumOff val="15000"/>
                  </a:schemeClr>
                </a:solidFill>
              </a:rPr>
              <a:t>Identify personal values and align them with educational goals</a:t>
            </a:r>
          </a:p>
          <a:p>
            <a:pPr marL="742950" lvl="1">
              <a:spcBef>
                <a:spcPts val="1080"/>
              </a:spcBef>
              <a:buSzPts val="2760"/>
            </a:pPr>
            <a:r>
              <a:rPr lang="en-US" dirty="0">
                <a:solidFill>
                  <a:schemeClr val="tx1">
                    <a:lumMod val="85000"/>
                    <a:lumOff val="15000"/>
                  </a:schemeClr>
                </a:solidFill>
              </a:rPr>
              <a:t>Use personality tests and/or skills inventories to evaluate career paths that match your values and interests</a:t>
            </a:r>
          </a:p>
          <a:p>
            <a:pPr marL="742950" lvl="1">
              <a:spcBef>
                <a:spcPts val="1080"/>
              </a:spcBef>
              <a:buSzPts val="2760"/>
            </a:pPr>
            <a:r>
              <a:rPr lang="en-US" dirty="0">
                <a:solidFill>
                  <a:schemeClr val="tx1">
                    <a:lumMod val="85000"/>
                    <a:lumOff val="15000"/>
                  </a:schemeClr>
                </a:solidFill>
              </a:rPr>
              <a:t>Describe the responsibilities of college student life and how they differ from high school or early career life</a:t>
            </a:r>
          </a:p>
        </p:txBody>
      </p:sp>
    </p:spTree>
    <p:extLst>
      <p:ext uri="{BB962C8B-B14F-4D97-AF65-F5344CB8AC3E}">
        <p14:creationId xmlns:p14="http://schemas.microsoft.com/office/powerpoint/2010/main" val="2167733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1000"/>
                                        <p:tgtEl>
                                          <p:spTgt spid="8">
                                            <p:txEl>
                                              <p:pRg st="1" end="1"/>
                                            </p:txEl>
                                          </p:spTgt>
                                        </p:tgtEl>
                                      </p:cBhvr>
                                    </p:animEffect>
                                    <p:anim calcmode="lin" valueType="num">
                                      <p:cBhvr>
                                        <p:cTn id="13"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8">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1000"/>
                                        <p:tgtEl>
                                          <p:spTgt spid="8">
                                            <p:txEl>
                                              <p:pRg st="2" end="2"/>
                                            </p:txEl>
                                          </p:spTgt>
                                        </p:tgtEl>
                                      </p:cBhvr>
                                    </p:animEffect>
                                    <p:anim calcmode="lin" valueType="num">
                                      <p:cBhvr>
                                        <p:cTn id="18"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8">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1000"/>
                                        <p:tgtEl>
                                          <p:spTgt spid="8">
                                            <p:txEl>
                                              <p:pRg st="3" end="3"/>
                                            </p:txEl>
                                          </p:spTgt>
                                        </p:tgtEl>
                                      </p:cBhvr>
                                    </p:animEffect>
                                    <p:anim calcmode="lin" valueType="num">
                                      <p:cBhvr>
                                        <p:cTn id="23"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2"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Erich Fromm - Wikiwand">
            <a:extLst>
              <a:ext uri="{FF2B5EF4-FFF2-40B4-BE49-F238E27FC236}">
                <a16:creationId xmlns:a16="http://schemas.microsoft.com/office/drawing/2014/main" id="{5C85DDB9-2856-906D-F81C-93E57734B43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679"/>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DBC6177F-C4E6-778D-38A8-E849C4CF0A4A}"/>
              </a:ext>
            </a:extLst>
          </p:cNvPr>
          <p:cNvSpPr/>
          <p:nvPr/>
        </p:nvSpPr>
        <p:spPr>
          <a:xfrm>
            <a:off x="5197033" y="2106592"/>
            <a:ext cx="4768770" cy="486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5" name="Picture 4">
            <a:extLst>
              <a:ext uri="{FF2B5EF4-FFF2-40B4-BE49-F238E27FC236}">
                <a16:creationId xmlns:a16="http://schemas.microsoft.com/office/drawing/2014/main" id="{2A1343DE-3B69-0B6E-A93C-40F410C82C32}"/>
              </a:ext>
            </a:extLst>
          </p:cNvPr>
          <p:cNvPicPr>
            <a:picLocks noChangeAspect="1"/>
          </p:cNvPicPr>
          <p:nvPr/>
        </p:nvPicPr>
        <p:blipFill>
          <a:blip r:embed="rId4"/>
          <a:stretch>
            <a:fillRect/>
          </a:stretch>
        </p:blipFill>
        <p:spPr>
          <a:xfrm>
            <a:off x="5049981" y="2399734"/>
            <a:ext cx="6559865" cy="3731075"/>
          </a:xfrm>
          <a:prstGeom prst="rect">
            <a:avLst/>
          </a:prstGeom>
        </p:spPr>
      </p:pic>
    </p:spTree>
    <p:extLst>
      <p:ext uri="{BB962C8B-B14F-4D97-AF65-F5344CB8AC3E}">
        <p14:creationId xmlns:p14="http://schemas.microsoft.com/office/powerpoint/2010/main" val="1602934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5" name="Rectangle 84">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Google Shape;167;p5">
            <a:extLst>
              <a:ext uri="{FF2B5EF4-FFF2-40B4-BE49-F238E27FC236}">
                <a16:creationId xmlns:a16="http://schemas.microsoft.com/office/drawing/2014/main" id="{E6EA26D4-2943-AC90-1B62-7E223440DC78}"/>
              </a:ext>
            </a:extLst>
          </p:cNvPr>
          <p:cNvSpPr txBox="1">
            <a:spLocks/>
          </p:cNvSpPr>
          <p:nvPr/>
        </p:nvSpPr>
        <p:spPr>
          <a:xfrm>
            <a:off x="838200" y="888559"/>
            <a:ext cx="4707671" cy="1225650"/>
          </a:xfrm>
          <a:prstGeom prst="rect">
            <a:avLst/>
          </a:prstGeom>
        </p:spPr>
        <p:txBody>
          <a:bodyPr spcFirstLastPara="1" vert="horz" lIns="9144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buClr>
                <a:srgbClr val="262626"/>
              </a:buClr>
              <a:buSzPct val="100000"/>
            </a:pPr>
            <a:r>
              <a:rPr lang="en-US" sz="3800" b="1" dirty="0">
                <a:solidFill>
                  <a:schemeClr val="bg1"/>
                </a:solidFill>
              </a:rPr>
              <a:t>Assessing Your Values</a:t>
            </a:r>
            <a:br>
              <a:rPr lang="en-US" sz="3800" b="1" dirty="0">
                <a:solidFill>
                  <a:schemeClr val="bg1"/>
                </a:solidFill>
              </a:rPr>
            </a:br>
            <a:endParaRPr lang="en-US" sz="3800" dirty="0">
              <a:solidFill>
                <a:schemeClr val="bg1"/>
              </a:solidFill>
            </a:endParaRPr>
          </a:p>
        </p:txBody>
      </p:sp>
      <p:cxnSp>
        <p:nvCxnSpPr>
          <p:cNvPr id="87" name="Straight Connector 86">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Google Shape;168;p5">
            <a:extLst>
              <a:ext uri="{FF2B5EF4-FFF2-40B4-BE49-F238E27FC236}">
                <a16:creationId xmlns:a16="http://schemas.microsoft.com/office/drawing/2014/main" id="{029A9148-7345-695F-4B3C-6560CFA95BFA}"/>
              </a:ext>
            </a:extLst>
          </p:cNvPr>
          <p:cNvSpPr txBox="1">
            <a:spLocks/>
          </p:cNvSpPr>
          <p:nvPr/>
        </p:nvSpPr>
        <p:spPr>
          <a:xfrm>
            <a:off x="897769" y="1909192"/>
            <a:ext cx="4586513" cy="3647710"/>
          </a:xfrm>
          <a:prstGeom prst="rect">
            <a:avLst/>
          </a:prstGeom>
        </p:spPr>
        <p:txBody>
          <a:bodyPr spcFirstLastPara="1" vert="horz" lIns="91440" tIns="45720" rIns="91440" bIns="45720" rtlCol="0" anchorCtr="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a:spcBef>
                <a:spcPts val="0"/>
              </a:spcBef>
              <a:buSzPts val="2760"/>
            </a:pPr>
            <a:r>
              <a:rPr lang="en-US" sz="3200" dirty="0">
                <a:solidFill>
                  <a:schemeClr val="bg1"/>
                </a:solidFill>
              </a:rPr>
              <a:t>Your personal values are your core beliefs and guiding principles. They shape the roles you play in daily life. </a:t>
            </a:r>
          </a:p>
          <a:p>
            <a:pPr marL="285750">
              <a:spcBef>
                <a:spcPts val="1080"/>
              </a:spcBef>
              <a:buSzPts val="2760"/>
            </a:pPr>
            <a:r>
              <a:rPr lang="en-US" sz="3200" dirty="0">
                <a:solidFill>
                  <a:schemeClr val="bg1"/>
                </a:solidFill>
              </a:rPr>
              <a:t>Your values are a compass that help you make decisions and choices.</a:t>
            </a:r>
          </a:p>
        </p:txBody>
      </p:sp>
      <p:cxnSp>
        <p:nvCxnSpPr>
          <p:cNvPr id="89" name="Straight Connector 88">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6" descr="How to Determine Your Core Values | by Michelle Nelson | Medium">
            <a:extLst>
              <a:ext uri="{FF2B5EF4-FFF2-40B4-BE49-F238E27FC236}">
                <a16:creationId xmlns:a16="http://schemas.microsoft.com/office/drawing/2014/main" id="{54C874FD-9F48-0901-D9C7-E2F3B618774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59"/>
          <a:stretch/>
        </p:blipFill>
        <p:spPr bwMode="auto">
          <a:xfrm>
            <a:off x="6525453" y="10"/>
            <a:ext cx="5666547"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9295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5" name="Rectangle 84">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Google Shape;167;p5">
            <a:extLst>
              <a:ext uri="{FF2B5EF4-FFF2-40B4-BE49-F238E27FC236}">
                <a16:creationId xmlns:a16="http://schemas.microsoft.com/office/drawing/2014/main" id="{E6EA26D4-2943-AC90-1B62-7E223440DC78}"/>
              </a:ext>
            </a:extLst>
          </p:cNvPr>
          <p:cNvSpPr txBox="1">
            <a:spLocks/>
          </p:cNvSpPr>
          <p:nvPr/>
        </p:nvSpPr>
        <p:spPr>
          <a:xfrm>
            <a:off x="838200" y="888559"/>
            <a:ext cx="4707671" cy="1225650"/>
          </a:xfrm>
          <a:prstGeom prst="rect">
            <a:avLst/>
          </a:prstGeom>
        </p:spPr>
        <p:txBody>
          <a:bodyPr spcFirstLastPara="1" vert="horz" lIns="9144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buClr>
                <a:srgbClr val="262626"/>
              </a:buClr>
              <a:buSzPct val="100000"/>
            </a:pPr>
            <a:r>
              <a:rPr lang="en-US" sz="3800" b="1" dirty="0">
                <a:solidFill>
                  <a:schemeClr val="bg1"/>
                </a:solidFill>
              </a:rPr>
              <a:t>Assessing Your Values</a:t>
            </a:r>
            <a:br>
              <a:rPr lang="en-US" sz="3800" b="1" dirty="0">
                <a:solidFill>
                  <a:schemeClr val="bg1"/>
                </a:solidFill>
              </a:rPr>
            </a:br>
            <a:endParaRPr lang="en-US" sz="3800" dirty="0">
              <a:solidFill>
                <a:schemeClr val="bg1"/>
              </a:solidFill>
            </a:endParaRPr>
          </a:p>
        </p:txBody>
      </p:sp>
      <p:cxnSp>
        <p:nvCxnSpPr>
          <p:cNvPr id="87" name="Straight Connector 86">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Google Shape;168;p5">
            <a:extLst>
              <a:ext uri="{FF2B5EF4-FFF2-40B4-BE49-F238E27FC236}">
                <a16:creationId xmlns:a16="http://schemas.microsoft.com/office/drawing/2014/main" id="{029A9148-7345-695F-4B3C-6560CFA95BFA}"/>
              </a:ext>
            </a:extLst>
          </p:cNvPr>
          <p:cNvSpPr txBox="1">
            <a:spLocks/>
          </p:cNvSpPr>
          <p:nvPr/>
        </p:nvSpPr>
        <p:spPr>
          <a:xfrm>
            <a:off x="897769" y="1799115"/>
            <a:ext cx="5097917" cy="4060249"/>
          </a:xfrm>
          <a:prstGeom prst="rect">
            <a:avLst/>
          </a:prstGeom>
        </p:spPr>
        <p:txBody>
          <a:bodyPr spcFirstLastPara="1" vert="horz" lIns="91440" tIns="45720" rIns="91440" bIns="45720" rtlCol="0" anchorCtr="0">
            <a:normAutofit/>
          </a:bodyPr>
          <a:lstStyle>
            <a:defPPr>
              <a:defRPr lang="en-US"/>
            </a:defPPr>
            <a:lvl1pPr marL="285750" indent="-228600">
              <a:lnSpc>
                <a:spcPct val="90000"/>
              </a:lnSpc>
              <a:spcBef>
                <a:spcPts val="0"/>
              </a:spcBef>
              <a:buSzPts val="2760"/>
              <a:buFont typeface="Arial" panose="020B0604020202020204" pitchFamily="34" charset="0"/>
              <a:buChar char="•"/>
              <a:defRPr sz="320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spcBef>
                <a:spcPts val="1200"/>
              </a:spcBef>
            </a:pPr>
            <a:r>
              <a:rPr lang="en-US" sz="2800" dirty="0"/>
              <a:t>What are your values, then? </a:t>
            </a:r>
          </a:p>
          <a:p>
            <a:pPr>
              <a:spcBef>
                <a:spcPts val="1200"/>
              </a:spcBef>
            </a:pPr>
            <a:r>
              <a:rPr lang="en-US" sz="2800" dirty="0"/>
              <a:t>Which are most important to you, and which are least important? </a:t>
            </a:r>
          </a:p>
          <a:p>
            <a:pPr>
              <a:spcBef>
                <a:spcPts val="1200"/>
              </a:spcBef>
            </a:pPr>
            <a:r>
              <a:rPr lang="en-US" sz="2800" dirty="0"/>
              <a:t>How do your values fit into your educational goals? </a:t>
            </a:r>
          </a:p>
          <a:p>
            <a:pPr>
              <a:spcBef>
                <a:spcPts val="1200"/>
              </a:spcBef>
            </a:pPr>
            <a:r>
              <a:rPr lang="en-US" sz="2800" dirty="0"/>
              <a:t>How do your educational goals relate to your future career?</a:t>
            </a:r>
          </a:p>
        </p:txBody>
      </p:sp>
      <p:cxnSp>
        <p:nvCxnSpPr>
          <p:cNvPr id="89" name="Straight Connector 88">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6" descr="How to Determine Your Core Values | by Michelle Nelson | Medium">
            <a:extLst>
              <a:ext uri="{FF2B5EF4-FFF2-40B4-BE49-F238E27FC236}">
                <a16:creationId xmlns:a16="http://schemas.microsoft.com/office/drawing/2014/main" id="{54C874FD-9F48-0901-D9C7-E2F3B618774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59"/>
          <a:stretch/>
        </p:blipFill>
        <p:spPr bwMode="auto">
          <a:xfrm>
            <a:off x="6525453" y="10"/>
            <a:ext cx="5666547"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1756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txEl>
                                              <p:pRg st="3" end="3"/>
                                            </p:txEl>
                                          </p:spTgt>
                                        </p:tgtEl>
                                        <p:attrNameLst>
                                          <p:attrName>style.visibility</p:attrName>
                                        </p:attrNameLst>
                                      </p:cBhvr>
                                      <p:to>
                                        <p:strVal val="visible"/>
                                      </p:to>
                                    </p:set>
                                    <p:animEffect transition="in" filter="fade">
                                      <p:cBhvr>
                                        <p:cTn id="28" dur="1000"/>
                                        <p:tgtEl>
                                          <p:spTgt spid="6">
                                            <p:txEl>
                                              <p:pRg st="3" end="3"/>
                                            </p:txEl>
                                          </p:spTgt>
                                        </p:tgtEl>
                                      </p:cBhvr>
                                    </p:animEffect>
                                    <p:anim calcmode="lin" valueType="num">
                                      <p:cBhvr>
                                        <p:cTn id="29"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91E62C8-61EB-9162-9BC7-CF7EB71B83EE}"/>
              </a:ext>
            </a:extLst>
          </p:cNvPr>
          <p:cNvSpPr txBox="1"/>
          <p:nvPr/>
        </p:nvSpPr>
        <p:spPr>
          <a:xfrm>
            <a:off x="5306675" y="435173"/>
            <a:ext cx="6251110" cy="178308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800" cap="none" dirty="0">
                <a:latin typeface="+mj-lt"/>
                <a:ea typeface="+mj-ea"/>
                <a:cs typeface="+mj-cs"/>
              </a:rPr>
              <a:t>ACTIVITY</a:t>
            </a:r>
            <a:endParaRPr lang="en-US" sz="3800" dirty="0">
              <a:latin typeface="+mj-lt"/>
              <a:ea typeface="+mj-ea"/>
              <a:cs typeface="+mj-cs"/>
            </a:endParaRPr>
          </a:p>
          <a:p>
            <a:pPr>
              <a:lnSpc>
                <a:spcPct val="90000"/>
              </a:lnSpc>
              <a:spcBef>
                <a:spcPct val="0"/>
              </a:spcBef>
              <a:spcAft>
                <a:spcPts val="600"/>
              </a:spcAft>
            </a:pPr>
            <a:r>
              <a:rPr lang="en-US" sz="3600" cap="none" dirty="0">
                <a:latin typeface="+mj-lt"/>
                <a:ea typeface="+mj-ea"/>
                <a:cs typeface="+mj-cs"/>
              </a:rPr>
              <a:t>ASSESS YOUR PERSONAL IDENTITY AND VALUES</a:t>
            </a:r>
            <a:endParaRPr lang="en-US" sz="3600" dirty="0">
              <a:latin typeface="+mj-lt"/>
              <a:ea typeface="+mj-ea"/>
              <a:cs typeface="+mj-cs"/>
            </a:endParaRPr>
          </a:p>
        </p:txBody>
      </p:sp>
      <p:pic>
        <p:nvPicPr>
          <p:cNvPr id="5" name="Picture 4" descr="Wood human figure">
            <a:extLst>
              <a:ext uri="{FF2B5EF4-FFF2-40B4-BE49-F238E27FC236}">
                <a16:creationId xmlns:a16="http://schemas.microsoft.com/office/drawing/2014/main" id="{9CBEA60A-05B0-A013-9B87-C09969BD3B3F}"/>
              </a:ext>
            </a:extLst>
          </p:cNvPr>
          <p:cNvPicPr>
            <a:picLocks noChangeAspect="1"/>
          </p:cNvPicPr>
          <p:nvPr/>
        </p:nvPicPr>
        <p:blipFill rotWithShape="1">
          <a:blip r:embed="rId3"/>
          <a:srcRect l="1980" r="52689"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8"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Google Shape;175;p6">
            <a:extLst>
              <a:ext uri="{FF2B5EF4-FFF2-40B4-BE49-F238E27FC236}">
                <a16:creationId xmlns:a16="http://schemas.microsoft.com/office/drawing/2014/main" id="{E9B3FFF0-69FF-D94D-D7D7-1AB210A201D3}"/>
              </a:ext>
            </a:extLst>
          </p:cNvPr>
          <p:cNvSpPr txBox="1">
            <a:spLocks/>
          </p:cNvSpPr>
          <p:nvPr/>
        </p:nvSpPr>
        <p:spPr>
          <a:xfrm>
            <a:off x="5297762" y="3154819"/>
            <a:ext cx="6251110" cy="1145894"/>
          </a:xfrm>
          <a:prstGeom prst="rect">
            <a:avLst/>
          </a:prstGeom>
        </p:spPr>
        <p:txBody>
          <a:bodyPr spcFirstLastPara="1" vert="horz" lIns="91440" tIns="45720" rIns="91440" bIns="45720" rtlCol="0"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SzPts val="2760"/>
              <a:buNone/>
            </a:pPr>
            <a:r>
              <a:rPr lang="en-US" sz="2000" b="1" dirty="0" err="1">
                <a:hlinkClick r:id="rId4"/>
              </a:rPr>
              <a:t>ISEEK</a:t>
            </a:r>
            <a:r>
              <a:rPr lang="en-US" sz="2000" b="1" dirty="0">
                <a:hlinkClick r:id="rId4"/>
              </a:rPr>
              <a:t> Career Cluster Interest Survey</a:t>
            </a:r>
            <a:r>
              <a:rPr lang="en-US" sz="2000" b="1" dirty="0"/>
              <a:t>: </a:t>
            </a:r>
          </a:p>
          <a:p>
            <a:pPr marL="0">
              <a:spcBef>
                <a:spcPts val="0"/>
              </a:spcBef>
              <a:buSzPts val="2760"/>
            </a:pPr>
            <a:endParaRPr lang="en-US" sz="2000" b="1" dirty="0"/>
          </a:p>
          <a:p>
            <a:pPr marL="0" indent="0">
              <a:spcBef>
                <a:spcPts val="0"/>
              </a:spcBef>
              <a:buSzPts val="2760"/>
              <a:buNone/>
            </a:pPr>
            <a:r>
              <a:rPr lang="en-US" sz="2000" b="1" dirty="0"/>
              <a:t>https://careerwise.minnstate.edu/careers/clusterSurvey</a:t>
            </a:r>
          </a:p>
        </p:txBody>
      </p:sp>
      <p:sp>
        <p:nvSpPr>
          <p:cNvPr id="10" name="Google Shape;176;p6">
            <a:extLst>
              <a:ext uri="{FF2B5EF4-FFF2-40B4-BE49-F238E27FC236}">
                <a16:creationId xmlns:a16="http://schemas.microsoft.com/office/drawing/2014/main" id="{D61D16B2-FF15-D19F-9584-8125EEE7EBCA}"/>
              </a:ext>
            </a:extLst>
          </p:cNvPr>
          <p:cNvSpPr txBox="1">
            <a:spLocks/>
          </p:cNvSpPr>
          <p:nvPr/>
        </p:nvSpPr>
        <p:spPr>
          <a:xfrm>
            <a:off x="5297762" y="4593200"/>
            <a:ext cx="5703454" cy="1759964"/>
          </a:xfrm>
          <a:prstGeom prst="rect">
            <a:avLst/>
          </a:prstGeom>
          <a:noFill/>
          <a:ln>
            <a:noFill/>
          </a:ln>
        </p:spPr>
        <p:txBody>
          <a:bodyPr spcFirstLastPara="1" wrap="square" lIns="91425" tIns="45700" rIns="91425" bIns="4570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fr-FR" sz="2000" b="1" dirty="0">
                <a:solidFill>
                  <a:schemeClr val="hlink"/>
                </a:solidFill>
                <a:hlinkClick r:id="rId5"/>
              </a:rPr>
              <a:t>Values Clarification Questionnaire</a:t>
            </a:r>
            <a:r>
              <a:rPr lang="fr-FR" sz="2000" b="1" dirty="0"/>
              <a:t>: </a:t>
            </a:r>
          </a:p>
          <a:p>
            <a:pPr marL="0" indent="0">
              <a:spcBef>
                <a:spcPts val="0"/>
              </a:spcBef>
              <a:buFont typeface="Arial" panose="020B0604020202020204" pitchFamily="34" charset="0"/>
              <a:buNone/>
            </a:pPr>
            <a:endParaRPr lang="fr-FR" sz="2000" b="1" dirty="0"/>
          </a:p>
          <a:p>
            <a:pPr marL="0" indent="0">
              <a:spcBef>
                <a:spcPts val="0"/>
              </a:spcBef>
              <a:buFont typeface="Arial" panose="020B0604020202020204" pitchFamily="34" charset="0"/>
              <a:buNone/>
            </a:pPr>
            <a:r>
              <a:rPr lang="fr-FR" sz="2000" b="1" dirty="0"/>
              <a:t>http://www.theinsite.org/me/my_way/values_questionnaire_alias.html</a:t>
            </a:r>
            <a:endParaRPr lang="fr-FR" sz="2000" dirty="0"/>
          </a:p>
          <a:p>
            <a:pPr marL="0" indent="0">
              <a:spcBef>
                <a:spcPts val="1080"/>
              </a:spcBef>
              <a:buSzPts val="2760"/>
              <a:buFont typeface="Arial" panose="020B0604020202020204" pitchFamily="34" charset="0"/>
              <a:buNone/>
            </a:pPr>
            <a:endParaRPr lang="fr-FR" sz="2000" dirty="0"/>
          </a:p>
        </p:txBody>
      </p:sp>
    </p:spTree>
    <p:extLst>
      <p:ext uri="{BB962C8B-B14F-4D97-AF65-F5344CB8AC3E}">
        <p14:creationId xmlns:p14="http://schemas.microsoft.com/office/powerpoint/2010/main" val="12000137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lose-up of shoots growing in stone cracks">
            <a:extLst>
              <a:ext uri="{FF2B5EF4-FFF2-40B4-BE49-F238E27FC236}">
                <a16:creationId xmlns:a16="http://schemas.microsoft.com/office/drawing/2014/main" id="{D3D8CC12-549E-7DD9-67D4-E46E677847CA}"/>
              </a:ext>
            </a:extLst>
          </p:cNvPr>
          <p:cNvPicPr>
            <a:picLocks noChangeAspect="1"/>
          </p:cNvPicPr>
          <p:nvPr/>
        </p:nvPicPr>
        <p:blipFill rotWithShape="1">
          <a:blip r:embed="rId3"/>
          <a:srcRect t="15730"/>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181;p7">
            <a:extLst>
              <a:ext uri="{FF2B5EF4-FFF2-40B4-BE49-F238E27FC236}">
                <a16:creationId xmlns:a16="http://schemas.microsoft.com/office/drawing/2014/main" id="{61612F29-B69E-B2A8-E016-280BF1F1F401}"/>
              </a:ext>
            </a:extLst>
          </p:cNvPr>
          <p:cNvSpPr txBox="1">
            <a:spLocks/>
          </p:cNvSpPr>
          <p:nvPr/>
        </p:nvSpPr>
        <p:spPr>
          <a:xfrm>
            <a:off x="349169" y="3518704"/>
            <a:ext cx="5345575" cy="1377388"/>
          </a:xfrm>
          <a:prstGeom prst="rect">
            <a:avLst/>
          </a:prstGeom>
          <a:effectLst>
            <a:outerShdw blurRad="50800" dist="38100" dir="2700000" algn="tl" rotWithShape="0">
              <a:prstClr val="black">
                <a:alpha val="40000"/>
              </a:prstClr>
            </a:outerShdw>
          </a:effectLst>
        </p:spPr>
        <p:txBody>
          <a:bodyPr spcFirstLastPara="1" vert="horz" lIns="9144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buClr>
                <a:srgbClr val="262626"/>
              </a:buClr>
              <a:buSzPct val="100000"/>
            </a:pPr>
            <a:r>
              <a:rPr lang="en-US" sz="6000" b="1" dirty="0">
                <a:solidFill>
                  <a:srgbClr val="FFFFFF"/>
                </a:solidFill>
                <a:effectLst>
                  <a:outerShdw blurRad="38100" dist="38100" dir="2700000" algn="tl">
                    <a:srgbClr val="000000">
                      <a:alpha val="43137"/>
                    </a:srgbClr>
                  </a:outerShdw>
                </a:effectLst>
              </a:rPr>
              <a:t>Stages of Life</a:t>
            </a:r>
            <a:endParaRPr lang="en-US" sz="6000" dirty="0">
              <a:solidFill>
                <a:srgbClr val="FFFFFF"/>
              </a:solidFill>
              <a:effectLst>
                <a:outerShdw blurRad="38100" dist="38100" dir="2700000" algn="tl">
                  <a:srgbClr val="000000">
                    <a:alpha val="43137"/>
                  </a:srgbClr>
                </a:outerShdw>
              </a:effectLst>
            </a:endParaRPr>
          </a:p>
        </p:txBody>
      </p:sp>
      <p:sp>
        <p:nvSpPr>
          <p:cNvPr id="13" name="Google Shape;182;p7">
            <a:extLst>
              <a:ext uri="{FF2B5EF4-FFF2-40B4-BE49-F238E27FC236}">
                <a16:creationId xmlns:a16="http://schemas.microsoft.com/office/drawing/2014/main" id="{24E8FA29-CA76-C045-111B-30F6F3FFF4A1}"/>
              </a:ext>
            </a:extLst>
          </p:cNvPr>
          <p:cNvSpPr txBox="1">
            <a:spLocks/>
          </p:cNvSpPr>
          <p:nvPr/>
        </p:nvSpPr>
        <p:spPr>
          <a:xfrm>
            <a:off x="7709300" y="1917294"/>
            <a:ext cx="4133531" cy="3742762"/>
          </a:xfrm>
          <a:prstGeom prst="rect">
            <a:avLst/>
          </a:prstGeom>
        </p:spPr>
        <p:txBody>
          <a:bodyPr spcFirstLastPara="1" vert="horz" lIns="91440" tIns="45720" rIns="91440" bIns="45720" rtlCol="0"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 indent="0">
              <a:spcBef>
                <a:spcPts val="1080"/>
              </a:spcBef>
              <a:buSzPts val="2760"/>
              <a:buNone/>
            </a:pPr>
            <a:r>
              <a:rPr lang="en-US" sz="3600" dirty="0">
                <a:solidFill>
                  <a:schemeClr val="bg1"/>
                </a:solidFill>
                <a:effectLst>
                  <a:outerShdw blurRad="38100" dist="38100" dir="2700000" algn="tl">
                    <a:srgbClr val="000000">
                      <a:alpha val="43137"/>
                    </a:srgbClr>
                  </a:outerShdw>
                </a:effectLst>
              </a:rPr>
              <a:t>Keep in mind that your personal values and interests can and do change as you get older. </a:t>
            </a:r>
          </a:p>
        </p:txBody>
      </p:sp>
    </p:spTree>
    <p:extLst>
      <p:ext uri="{BB962C8B-B14F-4D97-AF65-F5344CB8AC3E}">
        <p14:creationId xmlns:p14="http://schemas.microsoft.com/office/powerpoint/2010/main" val="3583441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9">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2" descr="New take on game theory offers clues on why we cooperate">
            <a:extLst>
              <a:ext uri="{FF2B5EF4-FFF2-40B4-BE49-F238E27FC236}">
                <a16:creationId xmlns:a16="http://schemas.microsoft.com/office/drawing/2014/main" id="{62E3D015-9780-0A67-99F8-594613A6A609}"/>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t="7219" r="-1" b="6058"/>
          <a:stretch/>
        </p:blipFill>
        <p:spPr bwMode="auto">
          <a:xfrm>
            <a:off x="4283902" y="10"/>
            <a:ext cx="7908098" cy="6857992"/>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593;p38">
            <a:extLst>
              <a:ext uri="{FF2B5EF4-FFF2-40B4-BE49-F238E27FC236}">
                <a16:creationId xmlns:a16="http://schemas.microsoft.com/office/drawing/2014/main" id="{8E0204EB-FA5C-CBD1-60D5-122ECC9111A5}"/>
              </a:ext>
            </a:extLst>
          </p:cNvPr>
          <p:cNvSpPr txBox="1">
            <a:spLocks noGrp="1"/>
          </p:cNvSpPr>
          <p:nvPr>
            <p:ph type="ctrTitle"/>
          </p:nvPr>
        </p:nvSpPr>
        <p:spPr>
          <a:xfrm>
            <a:off x="590546" y="1144402"/>
            <a:ext cx="5993134" cy="2387600"/>
          </a:xfrm>
          <a:prstGeom prst="rect">
            <a:avLst/>
          </a:prstGeom>
        </p:spPr>
        <p:txBody>
          <a:bodyPr spcFirstLastPara="1" lIns="91425" tIns="91425" rIns="91425" bIns="91425" anchorCtr="0">
            <a:normAutofit/>
          </a:bodyPr>
          <a:lstStyle/>
          <a:p>
            <a:pPr marL="0" lvl="0" indent="0" algn="l" rtl="0">
              <a:spcBef>
                <a:spcPts val="0"/>
              </a:spcBef>
              <a:spcAft>
                <a:spcPts val="0"/>
              </a:spcAft>
              <a:buSzPts val="3000"/>
              <a:buNone/>
            </a:pPr>
            <a:r>
              <a:rPr lang="vi-VN" sz="7200" dirty="0">
                <a:solidFill>
                  <a:schemeClr val="bg1"/>
                </a:solidFill>
              </a:rPr>
              <a:t>2. </a:t>
            </a:r>
            <a:r>
              <a:rPr lang="en-US" sz="7200" dirty="0">
                <a:solidFill>
                  <a:schemeClr val="bg1"/>
                </a:solidFill>
              </a:rPr>
              <a:t>Cooperation</a:t>
            </a:r>
          </a:p>
        </p:txBody>
      </p:sp>
      <p:cxnSp>
        <p:nvCxnSpPr>
          <p:cNvPr id="14" name="Straight Connector 13">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5669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lose-up of shoots growing in stone cracks">
            <a:extLst>
              <a:ext uri="{FF2B5EF4-FFF2-40B4-BE49-F238E27FC236}">
                <a16:creationId xmlns:a16="http://schemas.microsoft.com/office/drawing/2014/main" id="{D3D8CC12-549E-7DD9-67D4-E46E677847CA}"/>
              </a:ext>
            </a:extLst>
          </p:cNvPr>
          <p:cNvPicPr>
            <a:picLocks noChangeAspect="1"/>
          </p:cNvPicPr>
          <p:nvPr/>
        </p:nvPicPr>
        <p:blipFill rotWithShape="1">
          <a:blip r:embed="rId3"/>
          <a:srcRect t="15730"/>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181;p7">
            <a:extLst>
              <a:ext uri="{FF2B5EF4-FFF2-40B4-BE49-F238E27FC236}">
                <a16:creationId xmlns:a16="http://schemas.microsoft.com/office/drawing/2014/main" id="{61612F29-B69E-B2A8-E016-280BF1F1F401}"/>
              </a:ext>
            </a:extLst>
          </p:cNvPr>
          <p:cNvSpPr txBox="1">
            <a:spLocks/>
          </p:cNvSpPr>
          <p:nvPr/>
        </p:nvSpPr>
        <p:spPr>
          <a:xfrm>
            <a:off x="349169" y="3518704"/>
            <a:ext cx="5345575" cy="1377388"/>
          </a:xfrm>
          <a:prstGeom prst="rect">
            <a:avLst/>
          </a:prstGeom>
          <a:effectLst>
            <a:outerShdw blurRad="50800" dist="38100" dir="2700000" algn="tl" rotWithShape="0">
              <a:prstClr val="black">
                <a:alpha val="40000"/>
              </a:prstClr>
            </a:outerShdw>
          </a:effectLst>
        </p:spPr>
        <p:txBody>
          <a:bodyPr spcFirstLastPara="1" vert="horz" lIns="9144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buClr>
                <a:srgbClr val="262626"/>
              </a:buClr>
              <a:buSzPct val="100000"/>
            </a:pPr>
            <a:r>
              <a:rPr lang="en-US" sz="6000" b="1" dirty="0">
                <a:solidFill>
                  <a:srgbClr val="FFFFFF"/>
                </a:solidFill>
                <a:effectLst>
                  <a:outerShdw blurRad="38100" dist="38100" dir="2700000" algn="tl">
                    <a:srgbClr val="000000">
                      <a:alpha val="43137"/>
                    </a:srgbClr>
                  </a:outerShdw>
                </a:effectLst>
              </a:rPr>
              <a:t>Stages of Life</a:t>
            </a:r>
            <a:endParaRPr lang="en-US" sz="6000" dirty="0">
              <a:solidFill>
                <a:srgbClr val="FFFFFF"/>
              </a:solidFill>
              <a:effectLst>
                <a:outerShdw blurRad="38100" dist="38100" dir="2700000" algn="tl">
                  <a:srgbClr val="000000">
                    <a:alpha val="43137"/>
                  </a:srgbClr>
                </a:outerShdw>
              </a:effectLst>
            </a:endParaRPr>
          </a:p>
        </p:txBody>
      </p:sp>
      <p:sp>
        <p:nvSpPr>
          <p:cNvPr id="13" name="Google Shape;182;p7">
            <a:extLst>
              <a:ext uri="{FF2B5EF4-FFF2-40B4-BE49-F238E27FC236}">
                <a16:creationId xmlns:a16="http://schemas.microsoft.com/office/drawing/2014/main" id="{24E8FA29-CA76-C045-111B-30F6F3FFF4A1}"/>
              </a:ext>
            </a:extLst>
          </p:cNvPr>
          <p:cNvSpPr txBox="1">
            <a:spLocks/>
          </p:cNvSpPr>
          <p:nvPr/>
        </p:nvSpPr>
        <p:spPr>
          <a:xfrm>
            <a:off x="7085637" y="1488252"/>
            <a:ext cx="4560424" cy="4838218"/>
          </a:xfrm>
          <a:prstGeom prst="rect">
            <a:avLst/>
          </a:prstGeom>
        </p:spPr>
        <p:txBody>
          <a:bodyPr spcFirstLastPara="1" vert="horz" lIns="91440" tIns="45720" rIns="91440" bIns="45720" rtlCol="0"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r">
              <a:spcBef>
                <a:spcPts val="0"/>
              </a:spcBef>
              <a:buSzPts val="2760"/>
              <a:buNone/>
            </a:pPr>
            <a:r>
              <a:rPr lang="vi-VN" sz="2100" dirty="0">
                <a:solidFill>
                  <a:schemeClr val="bg1"/>
                </a:solidFill>
                <a:effectLst>
                  <a:outerShdw blurRad="38100" dist="38100" dir="2700000" algn="tl">
                    <a:srgbClr val="000000">
                      <a:alpha val="43137"/>
                    </a:srgbClr>
                  </a:outerShdw>
                </a:effectLst>
              </a:rPr>
              <a:t>For example:</a:t>
            </a:r>
          </a:p>
          <a:p>
            <a:pPr marL="0" lvl="0" indent="0" algn="r">
              <a:spcBef>
                <a:spcPts val="0"/>
              </a:spcBef>
              <a:buSzPts val="2760"/>
              <a:buNone/>
            </a:pPr>
            <a:endParaRPr lang="vi-VN" sz="2100" dirty="0">
              <a:solidFill>
                <a:schemeClr val="bg1"/>
              </a:solidFill>
              <a:effectLst>
                <a:outerShdw blurRad="38100" dist="38100" dir="2700000" algn="tl">
                  <a:srgbClr val="000000">
                    <a:alpha val="43137"/>
                  </a:srgbClr>
                </a:outerShdw>
              </a:effectLst>
            </a:endParaRPr>
          </a:p>
          <a:p>
            <a:pPr marL="285750" lvl="0" indent="-285750" algn="r">
              <a:spcBef>
                <a:spcPts val="0"/>
              </a:spcBef>
              <a:buSzPts val="2760"/>
            </a:pPr>
            <a:r>
              <a:rPr lang="en-US" sz="2100" dirty="0">
                <a:solidFill>
                  <a:schemeClr val="bg1"/>
                </a:solidFill>
                <a:effectLst>
                  <a:outerShdw blurRad="38100" dist="38100" dir="2700000" algn="tl">
                    <a:srgbClr val="000000">
                      <a:alpha val="43137"/>
                    </a:srgbClr>
                  </a:outerShdw>
                </a:effectLst>
              </a:rPr>
              <a:t>College students, ages 18–26, tend to make choices that are tentative (more short-range) and support a desire for autonomy.</a:t>
            </a:r>
          </a:p>
          <a:p>
            <a:pPr marL="285750" lvl="0" indent="-285750" algn="r">
              <a:spcBef>
                <a:spcPts val="1080"/>
              </a:spcBef>
              <a:buSzPts val="2760"/>
            </a:pPr>
            <a:r>
              <a:rPr lang="en-US" sz="2100" dirty="0">
                <a:solidFill>
                  <a:schemeClr val="bg1"/>
                </a:solidFill>
                <a:effectLst>
                  <a:outerShdw blurRad="38100" dist="38100" dir="2700000" algn="tl">
                    <a:srgbClr val="000000">
                      <a:alpha val="43137"/>
                    </a:srgbClr>
                  </a:outerShdw>
                </a:effectLst>
              </a:rPr>
              <a:t>During ages 27–31, young adults may rethink decisions and lean toward more permanent choices.</a:t>
            </a:r>
          </a:p>
          <a:p>
            <a:pPr marL="285750" lvl="0" indent="-285750" algn="r">
              <a:spcBef>
                <a:spcPts val="1080"/>
              </a:spcBef>
              <a:buSzPts val="2760"/>
            </a:pPr>
            <a:r>
              <a:rPr lang="en-US" sz="2100" dirty="0">
                <a:solidFill>
                  <a:schemeClr val="bg1"/>
                </a:solidFill>
                <a:effectLst>
                  <a:outerShdw blurRad="38100" dist="38100" dir="2700000" algn="tl">
                    <a:srgbClr val="000000">
                      <a:alpha val="43137"/>
                    </a:srgbClr>
                  </a:outerShdw>
                </a:effectLst>
              </a:rPr>
              <a:t>In ages 32–42, adults tend to have a greater sense of commitment and stability, as shown by their choices.</a:t>
            </a:r>
          </a:p>
        </p:txBody>
      </p:sp>
    </p:spTree>
    <p:extLst>
      <p:ext uri="{BB962C8B-B14F-4D97-AF65-F5344CB8AC3E}">
        <p14:creationId xmlns:p14="http://schemas.microsoft.com/office/powerpoint/2010/main" val="2154056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1000"/>
                                        <p:tgtEl>
                                          <p:spTgt spid="13">
                                            <p:txEl>
                                              <p:pRg st="0" end="0"/>
                                            </p:txEl>
                                          </p:spTgt>
                                        </p:tgtEl>
                                      </p:cBhvr>
                                    </p:animEffect>
                                    <p:anim calcmode="lin" valueType="num">
                                      <p:cBhvr>
                                        <p:cTn id="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3">
                                            <p:txEl>
                                              <p:pRg st="2" end="2"/>
                                            </p:txEl>
                                          </p:spTgt>
                                        </p:tgtEl>
                                        <p:attrNameLst>
                                          <p:attrName>style.visibility</p:attrName>
                                        </p:attrNameLst>
                                      </p:cBhvr>
                                      <p:to>
                                        <p:strVal val="visible"/>
                                      </p:to>
                                    </p:set>
                                    <p:animEffect transition="in" filter="fade">
                                      <p:cBhvr>
                                        <p:cTn id="14" dur="1000"/>
                                        <p:tgtEl>
                                          <p:spTgt spid="13">
                                            <p:txEl>
                                              <p:pRg st="2" end="2"/>
                                            </p:txEl>
                                          </p:spTgt>
                                        </p:tgtEl>
                                      </p:cBhvr>
                                    </p:animEffect>
                                    <p:anim calcmode="lin" valueType="num">
                                      <p:cBhvr>
                                        <p:cTn id="15" dur="1000" fill="hold"/>
                                        <p:tgtEl>
                                          <p:spTgt spid="1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xEl>
                                              <p:pRg st="3" end="3"/>
                                            </p:txEl>
                                          </p:spTgt>
                                        </p:tgtEl>
                                        <p:attrNameLst>
                                          <p:attrName>style.visibility</p:attrName>
                                        </p:attrNameLst>
                                      </p:cBhvr>
                                      <p:to>
                                        <p:strVal val="visible"/>
                                      </p:to>
                                    </p:set>
                                    <p:animEffect transition="in" filter="fade">
                                      <p:cBhvr>
                                        <p:cTn id="21" dur="1000"/>
                                        <p:tgtEl>
                                          <p:spTgt spid="13">
                                            <p:txEl>
                                              <p:pRg st="3" end="3"/>
                                            </p:txEl>
                                          </p:spTgt>
                                        </p:tgtEl>
                                      </p:cBhvr>
                                    </p:animEffect>
                                    <p:anim calcmode="lin" valueType="num">
                                      <p:cBhvr>
                                        <p:cTn id="22" dur="1000" fill="hold"/>
                                        <p:tgtEl>
                                          <p:spTgt spid="1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1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3">
                                            <p:txEl>
                                              <p:pRg st="4" end="4"/>
                                            </p:txEl>
                                          </p:spTgt>
                                        </p:tgtEl>
                                        <p:attrNameLst>
                                          <p:attrName>style.visibility</p:attrName>
                                        </p:attrNameLst>
                                      </p:cBhvr>
                                      <p:to>
                                        <p:strVal val="visible"/>
                                      </p:to>
                                    </p:set>
                                    <p:animEffect transition="in" filter="fade">
                                      <p:cBhvr>
                                        <p:cTn id="28" dur="1000"/>
                                        <p:tgtEl>
                                          <p:spTgt spid="13">
                                            <p:txEl>
                                              <p:pRg st="4" end="4"/>
                                            </p:txEl>
                                          </p:spTgt>
                                        </p:tgtEl>
                                      </p:cBhvr>
                                    </p:animEffect>
                                    <p:anim calcmode="lin" valueType="num">
                                      <p:cBhvr>
                                        <p:cTn id="29" dur="1000" fill="hold"/>
                                        <p:tgtEl>
                                          <p:spTgt spid="1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1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0" name="Rectangle 70">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Student Rights and Responsibilities - Metro Continuing Education">
            <a:extLst>
              <a:ext uri="{FF2B5EF4-FFF2-40B4-BE49-F238E27FC236}">
                <a16:creationId xmlns:a16="http://schemas.microsoft.com/office/drawing/2014/main" id="{B3546223-F858-48CF-C54C-BC4B4A4A06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588" r="21877" b="-1"/>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32A709A-C381-A035-9F20-4393D00800FD}"/>
              </a:ext>
            </a:extLst>
          </p:cNvPr>
          <p:cNvSpPr txBox="1"/>
          <p:nvPr/>
        </p:nvSpPr>
        <p:spPr>
          <a:xfrm>
            <a:off x="6621576" y="673157"/>
            <a:ext cx="4840010" cy="1851949"/>
          </a:xfrm>
          <a:prstGeom prst="rect">
            <a:avLst/>
          </a:prstGeom>
        </p:spPr>
        <p:txBody>
          <a:bodyPr vert="horz" lIns="91440" tIns="45720" rIns="91440" bIns="45720" rtlCol="0">
            <a:normAutofit lnSpcReduction="10000"/>
          </a:bodyPr>
          <a:lstStyle/>
          <a:p>
            <a:pPr algn="r">
              <a:lnSpc>
                <a:spcPct val="90000"/>
              </a:lnSpc>
              <a:spcAft>
                <a:spcPts val="600"/>
              </a:spcAft>
            </a:pPr>
            <a:r>
              <a:rPr lang="en-US" sz="4400" b="1" dirty="0"/>
              <a:t>Student Responsibilities</a:t>
            </a:r>
            <a:br>
              <a:rPr lang="en-US" sz="4400" b="1" dirty="0"/>
            </a:br>
            <a:endParaRPr lang="en-US" sz="4400" dirty="0"/>
          </a:p>
        </p:txBody>
      </p:sp>
      <p:sp>
        <p:nvSpPr>
          <p:cNvPr id="8" name="TextBox 7">
            <a:extLst>
              <a:ext uri="{FF2B5EF4-FFF2-40B4-BE49-F238E27FC236}">
                <a16:creationId xmlns:a16="http://schemas.microsoft.com/office/drawing/2014/main" id="{1A195E60-6928-5BA2-47BB-976E02F84E63}"/>
              </a:ext>
            </a:extLst>
          </p:cNvPr>
          <p:cNvSpPr txBox="1"/>
          <p:nvPr/>
        </p:nvSpPr>
        <p:spPr>
          <a:xfrm>
            <a:off x="6095999" y="2085367"/>
            <a:ext cx="5365587" cy="3416320"/>
          </a:xfrm>
          <a:prstGeom prst="rect">
            <a:avLst/>
          </a:prstGeom>
          <a:noFill/>
        </p:spPr>
        <p:txBody>
          <a:bodyPr wrap="square">
            <a:spAutoFit/>
          </a:bodyPr>
          <a:lstStyle/>
          <a:p>
            <a:pPr lvl="0" algn="r" rtl="0">
              <a:spcBef>
                <a:spcPts val="0"/>
              </a:spcBef>
              <a:spcAft>
                <a:spcPts val="0"/>
              </a:spcAft>
              <a:buSzPts val="2760"/>
            </a:pPr>
            <a:r>
              <a:rPr lang="en-US" sz="2400" dirty="0"/>
              <a:t>Research has shown that students who get involved in career-planning activities</a:t>
            </a:r>
            <a:r>
              <a:rPr lang="vi-VN" sz="2400" dirty="0"/>
              <a:t>:</a:t>
            </a:r>
          </a:p>
          <a:p>
            <a:pPr marL="342900" lvl="0" indent="-342900" algn="r" rtl="0">
              <a:spcBef>
                <a:spcPts val="0"/>
              </a:spcBef>
              <a:spcAft>
                <a:spcPts val="0"/>
              </a:spcAft>
              <a:buSzPts val="2760"/>
              <a:buFont typeface="Arial" panose="020B0604020202020204" pitchFamily="34" charset="0"/>
              <a:buChar char="•"/>
            </a:pPr>
            <a:r>
              <a:rPr lang="en-US" sz="2400" b="1" dirty="0">
                <a:solidFill>
                  <a:schemeClr val="accent5">
                    <a:lumMod val="75000"/>
                  </a:schemeClr>
                </a:solidFill>
              </a:rPr>
              <a:t>stay in college longer,</a:t>
            </a:r>
            <a:endParaRPr lang="vi-VN" sz="2400" b="1" dirty="0">
              <a:solidFill>
                <a:schemeClr val="accent5">
                  <a:lumMod val="75000"/>
                </a:schemeClr>
              </a:solidFill>
            </a:endParaRPr>
          </a:p>
          <a:p>
            <a:pPr marL="342900" lvl="0" indent="-342900" algn="r" rtl="0">
              <a:spcBef>
                <a:spcPts val="0"/>
              </a:spcBef>
              <a:spcAft>
                <a:spcPts val="0"/>
              </a:spcAft>
              <a:buSzPts val="2760"/>
              <a:buFont typeface="Arial" panose="020B0604020202020204" pitchFamily="34" charset="0"/>
              <a:buChar char="•"/>
            </a:pPr>
            <a:r>
              <a:rPr lang="en-US" sz="2400" b="1" dirty="0">
                <a:solidFill>
                  <a:schemeClr val="accent2">
                    <a:lumMod val="75000"/>
                  </a:schemeClr>
                </a:solidFill>
              </a:rPr>
              <a:t>graduate on time, improve their academic performance,</a:t>
            </a:r>
            <a:endParaRPr lang="vi-VN" sz="2400" b="1" dirty="0">
              <a:solidFill>
                <a:schemeClr val="accent2">
                  <a:lumMod val="75000"/>
                </a:schemeClr>
              </a:solidFill>
            </a:endParaRPr>
          </a:p>
          <a:p>
            <a:pPr marL="342900" lvl="0" indent="-342900" algn="r" rtl="0">
              <a:spcBef>
                <a:spcPts val="0"/>
              </a:spcBef>
              <a:spcAft>
                <a:spcPts val="0"/>
              </a:spcAft>
              <a:buSzPts val="2760"/>
              <a:buFont typeface="Arial" panose="020B0604020202020204" pitchFamily="34" charset="0"/>
              <a:buChar char="•"/>
            </a:pPr>
            <a:r>
              <a:rPr lang="en-US" sz="2400" b="1" dirty="0">
                <a:solidFill>
                  <a:srgbClr val="7030A0"/>
                </a:solidFill>
              </a:rPr>
              <a:t>tend to be more goal focused and motivated,</a:t>
            </a:r>
            <a:endParaRPr lang="vi-VN" sz="2400" b="1" dirty="0">
              <a:solidFill>
                <a:srgbClr val="7030A0"/>
              </a:solidFill>
            </a:endParaRPr>
          </a:p>
          <a:p>
            <a:pPr marL="342900" lvl="0" indent="-342900" algn="r" rtl="0">
              <a:spcBef>
                <a:spcPts val="0"/>
              </a:spcBef>
              <a:spcAft>
                <a:spcPts val="0"/>
              </a:spcAft>
              <a:buSzPts val="2760"/>
              <a:buFont typeface="Arial" panose="020B0604020202020204" pitchFamily="34" charset="0"/>
              <a:buChar char="•"/>
            </a:pPr>
            <a:r>
              <a:rPr lang="en-US" sz="2400" b="1" dirty="0">
                <a:solidFill>
                  <a:schemeClr val="accent1">
                    <a:lumMod val="75000"/>
                  </a:schemeClr>
                </a:solidFill>
              </a:rPr>
              <a:t>and have a more satisfying and fulfilling college experience. </a:t>
            </a:r>
          </a:p>
        </p:txBody>
      </p:sp>
      <p:sp>
        <p:nvSpPr>
          <p:cNvPr id="10" name="TextBox 9">
            <a:extLst>
              <a:ext uri="{FF2B5EF4-FFF2-40B4-BE49-F238E27FC236}">
                <a16:creationId xmlns:a16="http://schemas.microsoft.com/office/drawing/2014/main" id="{4B3E6B6E-2CC2-AF5F-6934-115E3A297CDD}"/>
              </a:ext>
            </a:extLst>
          </p:cNvPr>
          <p:cNvSpPr txBox="1"/>
          <p:nvPr/>
        </p:nvSpPr>
        <p:spPr>
          <a:xfrm>
            <a:off x="5367516" y="5501692"/>
            <a:ext cx="6094070" cy="830997"/>
          </a:xfrm>
          <a:prstGeom prst="rect">
            <a:avLst/>
          </a:prstGeom>
          <a:noFill/>
        </p:spPr>
        <p:txBody>
          <a:bodyPr wrap="square">
            <a:spAutoFit/>
          </a:bodyPr>
          <a:lstStyle/>
          <a:p>
            <a:pPr lvl="0" algn="r" rtl="0">
              <a:spcBef>
                <a:spcPts val="1080"/>
              </a:spcBef>
              <a:spcAft>
                <a:spcPts val="0"/>
              </a:spcAft>
              <a:buSzPts val="2760"/>
            </a:pPr>
            <a:r>
              <a:rPr lang="en-US" sz="2400" dirty="0"/>
              <a:t>This is why an important first step in college is examining your personal identity and values. </a:t>
            </a:r>
          </a:p>
        </p:txBody>
      </p:sp>
    </p:spTree>
    <p:extLst>
      <p:ext uri="{BB962C8B-B14F-4D97-AF65-F5344CB8AC3E}">
        <p14:creationId xmlns:p14="http://schemas.microsoft.com/office/powerpoint/2010/main" val="1717568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xEl>
                                              <p:pRg st="1" end="1"/>
                                            </p:txEl>
                                          </p:spTgt>
                                        </p:tgtEl>
                                        <p:attrNameLst>
                                          <p:attrName>style.visibility</p:attrName>
                                        </p:attrNameLst>
                                      </p:cBhvr>
                                      <p:to>
                                        <p:strVal val="visible"/>
                                      </p:to>
                                    </p:set>
                                    <p:animEffect transition="in" filter="fade">
                                      <p:cBhvr>
                                        <p:cTn id="14" dur="1000"/>
                                        <p:tgtEl>
                                          <p:spTgt spid="8">
                                            <p:txEl>
                                              <p:pRg st="1" end="1"/>
                                            </p:txEl>
                                          </p:spTgt>
                                        </p:tgtEl>
                                      </p:cBhvr>
                                    </p:animEffect>
                                    <p:anim calcmode="lin" valueType="num">
                                      <p:cBhvr>
                                        <p:cTn id="15"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animEffect transition="in" filter="fade">
                                      <p:cBhvr>
                                        <p:cTn id="21" dur="1000"/>
                                        <p:tgtEl>
                                          <p:spTgt spid="8">
                                            <p:txEl>
                                              <p:pRg st="2" end="2"/>
                                            </p:txEl>
                                          </p:spTgt>
                                        </p:tgtEl>
                                      </p:cBhvr>
                                    </p:animEffect>
                                    <p:anim calcmode="lin" valueType="num">
                                      <p:cBhvr>
                                        <p:cTn id="22"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8">
                                            <p:txEl>
                                              <p:pRg st="3" end="3"/>
                                            </p:txEl>
                                          </p:spTgt>
                                        </p:tgtEl>
                                        <p:attrNameLst>
                                          <p:attrName>style.visibility</p:attrName>
                                        </p:attrNameLst>
                                      </p:cBhvr>
                                      <p:to>
                                        <p:strVal val="visible"/>
                                      </p:to>
                                    </p:set>
                                    <p:animEffect transition="in" filter="fade">
                                      <p:cBhvr>
                                        <p:cTn id="28" dur="1000"/>
                                        <p:tgtEl>
                                          <p:spTgt spid="8">
                                            <p:txEl>
                                              <p:pRg st="3" end="3"/>
                                            </p:txEl>
                                          </p:spTgt>
                                        </p:tgtEl>
                                      </p:cBhvr>
                                    </p:animEffect>
                                    <p:anim calcmode="lin" valueType="num">
                                      <p:cBhvr>
                                        <p:cTn id="29"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8">
                                            <p:txEl>
                                              <p:pRg st="4" end="4"/>
                                            </p:txEl>
                                          </p:spTgt>
                                        </p:tgtEl>
                                        <p:attrNameLst>
                                          <p:attrName>style.visibility</p:attrName>
                                        </p:attrNameLst>
                                      </p:cBhvr>
                                      <p:to>
                                        <p:strVal val="visible"/>
                                      </p:to>
                                    </p:set>
                                    <p:animEffect transition="in" filter="fade">
                                      <p:cBhvr>
                                        <p:cTn id="35" dur="1000"/>
                                        <p:tgtEl>
                                          <p:spTgt spid="8">
                                            <p:txEl>
                                              <p:pRg st="4" end="4"/>
                                            </p:txEl>
                                          </p:spTgt>
                                        </p:tgtEl>
                                      </p:cBhvr>
                                    </p:animEffect>
                                    <p:anim calcmode="lin" valueType="num">
                                      <p:cBhvr>
                                        <p:cTn id="36"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10"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0" name="Rectangle 70">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Student Rights and Responsibilities - Metro Continuing Education">
            <a:extLst>
              <a:ext uri="{FF2B5EF4-FFF2-40B4-BE49-F238E27FC236}">
                <a16:creationId xmlns:a16="http://schemas.microsoft.com/office/drawing/2014/main" id="{B3546223-F858-48CF-C54C-BC4B4A4A06D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588" r="21877" b="-1"/>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32A709A-C381-A035-9F20-4393D00800FD}"/>
              </a:ext>
            </a:extLst>
          </p:cNvPr>
          <p:cNvSpPr txBox="1"/>
          <p:nvPr/>
        </p:nvSpPr>
        <p:spPr>
          <a:xfrm>
            <a:off x="6390083" y="445849"/>
            <a:ext cx="4840010" cy="1851949"/>
          </a:xfrm>
          <a:prstGeom prst="rect">
            <a:avLst/>
          </a:prstGeom>
        </p:spPr>
        <p:txBody>
          <a:bodyPr vert="horz" lIns="91440" tIns="45720" rIns="91440" bIns="45720" rtlCol="0">
            <a:normAutofit lnSpcReduction="10000"/>
          </a:bodyPr>
          <a:lstStyle/>
          <a:p>
            <a:pPr algn="r">
              <a:lnSpc>
                <a:spcPct val="90000"/>
              </a:lnSpc>
              <a:spcAft>
                <a:spcPts val="600"/>
              </a:spcAft>
            </a:pPr>
            <a:r>
              <a:rPr lang="en-US" sz="4400" b="1" dirty="0"/>
              <a:t>Student Responsibilities</a:t>
            </a:r>
            <a:br>
              <a:rPr lang="en-US" sz="4400" b="1" dirty="0"/>
            </a:br>
            <a:endParaRPr lang="en-US" sz="4400" dirty="0"/>
          </a:p>
        </p:txBody>
      </p:sp>
      <p:sp>
        <p:nvSpPr>
          <p:cNvPr id="8" name="TextBox 7">
            <a:extLst>
              <a:ext uri="{FF2B5EF4-FFF2-40B4-BE49-F238E27FC236}">
                <a16:creationId xmlns:a16="http://schemas.microsoft.com/office/drawing/2014/main" id="{1A195E60-6928-5BA2-47BB-976E02F84E63}"/>
              </a:ext>
            </a:extLst>
          </p:cNvPr>
          <p:cNvSpPr txBox="1"/>
          <p:nvPr/>
        </p:nvSpPr>
        <p:spPr>
          <a:xfrm>
            <a:off x="5440102" y="1696013"/>
            <a:ext cx="5789991" cy="1754326"/>
          </a:xfrm>
          <a:prstGeom prst="rect">
            <a:avLst/>
          </a:prstGeom>
          <a:noFill/>
        </p:spPr>
        <p:txBody>
          <a:bodyPr wrap="square">
            <a:spAutoFit/>
          </a:bodyPr>
          <a:lstStyle/>
          <a:p>
            <a:pPr lvl="0" algn="r" rtl="0">
              <a:spcBef>
                <a:spcPts val="0"/>
              </a:spcBef>
              <a:spcAft>
                <a:spcPts val="0"/>
              </a:spcAft>
              <a:buSzPts val="2760"/>
            </a:pPr>
            <a:r>
              <a:rPr lang="vi-VN" sz="3600" dirty="0"/>
              <a:t>Activity</a:t>
            </a:r>
            <a:endParaRPr lang="vi-VN" sz="2400" dirty="0"/>
          </a:p>
          <a:p>
            <a:pPr algn="r">
              <a:buSzPts val="2760"/>
            </a:pPr>
            <a:r>
              <a:rPr lang="en-US" sz="2400" b="1" dirty="0">
                <a:solidFill>
                  <a:schemeClr val="accent5">
                    <a:lumMod val="75000"/>
                  </a:schemeClr>
                </a:solidFill>
              </a:rPr>
              <a:t>Step 1: examining your values</a:t>
            </a:r>
            <a:endParaRPr lang="vi-VN" sz="2400" b="1" dirty="0">
              <a:solidFill>
                <a:schemeClr val="accent5">
                  <a:lumMod val="75000"/>
                </a:schemeClr>
              </a:solidFill>
            </a:endParaRPr>
          </a:p>
          <a:p>
            <a:pPr algn="r">
              <a:buSzPts val="2760"/>
            </a:pPr>
            <a:r>
              <a:rPr lang="en-US" sz="2400" b="1" dirty="0">
                <a:solidFill>
                  <a:schemeClr val="accent2">
                    <a:lumMod val="75000"/>
                  </a:schemeClr>
                </a:solidFill>
              </a:rPr>
              <a:t>Step 2:</a:t>
            </a:r>
            <a:r>
              <a:rPr lang="vi-VN" sz="2400" b="1" dirty="0">
                <a:solidFill>
                  <a:schemeClr val="accent2">
                    <a:lumMod val="75000"/>
                  </a:schemeClr>
                </a:solidFill>
              </a:rPr>
              <a:t> </a:t>
            </a:r>
            <a:r>
              <a:rPr lang="en-US" sz="2400" b="1" dirty="0">
                <a:solidFill>
                  <a:schemeClr val="accent2">
                    <a:lumMod val="75000"/>
                  </a:schemeClr>
                </a:solidFill>
              </a:rPr>
              <a:t>the importance of committing to your responsibilities as a student.</a:t>
            </a:r>
            <a:endParaRPr lang="en-US" sz="2400" b="1" dirty="0">
              <a:solidFill>
                <a:schemeClr val="accent1">
                  <a:lumMod val="75000"/>
                </a:schemeClr>
              </a:solidFill>
            </a:endParaRPr>
          </a:p>
        </p:txBody>
      </p:sp>
      <p:sp>
        <p:nvSpPr>
          <p:cNvPr id="7" name="Google Shape;202;p10">
            <a:extLst>
              <a:ext uri="{FF2B5EF4-FFF2-40B4-BE49-F238E27FC236}">
                <a16:creationId xmlns:a16="http://schemas.microsoft.com/office/drawing/2014/main" id="{399F8B38-596E-532D-F6AA-07CD5E994933}"/>
              </a:ext>
            </a:extLst>
          </p:cNvPr>
          <p:cNvSpPr txBox="1">
            <a:spLocks/>
          </p:cNvSpPr>
          <p:nvPr/>
        </p:nvSpPr>
        <p:spPr>
          <a:xfrm>
            <a:off x="6511789" y="3198263"/>
            <a:ext cx="4718304" cy="3310128"/>
          </a:xfrm>
          <a:prstGeom prst="rect">
            <a:avLst/>
          </a:prstGeom>
          <a:noFill/>
          <a:ln>
            <a:noFill/>
          </a:ln>
        </p:spPr>
        <p:txBody>
          <a:bodyPr spcFirstLastPara="1" wrap="square" lIns="91425" tIns="45700" rIns="91425" bIns="45700" anchor="t" anchorCtr="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136779" algn="r">
              <a:spcBef>
                <a:spcPts val="0"/>
              </a:spcBef>
              <a:buSzPct val="115000"/>
              <a:buFont typeface="Arial" panose="020B0604020202020204" pitchFamily="34" charset="0"/>
              <a:buNone/>
            </a:pPr>
            <a:endParaRPr lang="en-US" dirty="0"/>
          </a:p>
          <a:p>
            <a:pPr marL="285750" indent="-285750" algn="r">
              <a:spcBef>
                <a:spcPts val="1008"/>
              </a:spcBef>
              <a:buSzPct val="115000"/>
            </a:pPr>
            <a:r>
              <a:rPr lang="en-US" i="1" dirty="0"/>
              <a:t>What are your new student responsibilities? </a:t>
            </a:r>
          </a:p>
          <a:p>
            <a:pPr marL="285750" indent="-285750" algn="r">
              <a:spcBef>
                <a:spcPts val="1008"/>
              </a:spcBef>
              <a:buSzPct val="115000"/>
            </a:pPr>
            <a:r>
              <a:rPr lang="en-US" i="1" dirty="0"/>
              <a:t>Are they financial? </a:t>
            </a:r>
          </a:p>
          <a:p>
            <a:pPr marL="285750" indent="-285750" algn="r">
              <a:spcBef>
                <a:spcPts val="1008"/>
              </a:spcBef>
              <a:buSzPct val="115000"/>
            </a:pPr>
            <a:r>
              <a:rPr lang="en-US" i="1" dirty="0"/>
              <a:t>Course specific? </a:t>
            </a:r>
          </a:p>
          <a:p>
            <a:pPr marL="285750" indent="-285750" algn="r">
              <a:spcBef>
                <a:spcPts val="1008"/>
              </a:spcBef>
              <a:buSzPct val="115000"/>
            </a:pPr>
            <a:r>
              <a:rPr lang="en-US" i="1" dirty="0"/>
              <a:t>Social? </a:t>
            </a:r>
          </a:p>
          <a:p>
            <a:pPr marL="285750" indent="-285750" algn="r">
              <a:spcBef>
                <a:spcPts val="1008"/>
              </a:spcBef>
              <a:buSzPct val="115000"/>
            </a:pPr>
            <a:r>
              <a:rPr lang="en-US" i="1" dirty="0"/>
              <a:t>Health related</a:t>
            </a:r>
            <a:endParaRPr lang="en-US" dirty="0"/>
          </a:p>
          <a:p>
            <a:pPr marL="285750" indent="-285750" algn="r">
              <a:spcBef>
                <a:spcPts val="1008"/>
              </a:spcBef>
              <a:buSzPct val="115000"/>
            </a:pPr>
            <a:r>
              <a:rPr lang="en-US" i="1" dirty="0"/>
              <a:t>Ethical?</a:t>
            </a:r>
            <a:endParaRPr lang="en-US" dirty="0"/>
          </a:p>
          <a:p>
            <a:pPr marL="285750" indent="-285750" algn="r">
              <a:spcBef>
                <a:spcPts val="1008"/>
              </a:spcBef>
              <a:buSzPct val="115000"/>
            </a:pPr>
            <a:r>
              <a:rPr lang="en-US" i="1" dirty="0"/>
              <a:t>What exactly is expected of you?</a:t>
            </a:r>
          </a:p>
          <a:p>
            <a:pPr marL="285750" indent="-136779" algn="r">
              <a:spcBef>
                <a:spcPts val="1008"/>
              </a:spcBef>
              <a:buSzPct val="115000"/>
              <a:buFont typeface="Arial" panose="020B0604020202020204" pitchFamily="34" charset="0"/>
              <a:buNone/>
            </a:pPr>
            <a:endParaRPr lang="en-US" dirty="0"/>
          </a:p>
        </p:txBody>
      </p:sp>
    </p:spTree>
    <p:extLst>
      <p:ext uri="{BB962C8B-B14F-4D97-AF65-F5344CB8AC3E}">
        <p14:creationId xmlns:p14="http://schemas.microsoft.com/office/powerpoint/2010/main" val="279159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xEl>
                                              <p:pRg st="1" end="1"/>
                                            </p:txEl>
                                          </p:spTgt>
                                        </p:tgtEl>
                                        <p:attrNameLst>
                                          <p:attrName>style.visibility</p:attrName>
                                        </p:attrNameLst>
                                      </p:cBhvr>
                                      <p:to>
                                        <p:strVal val="visible"/>
                                      </p:to>
                                    </p:set>
                                    <p:animEffect transition="in" filter="fade">
                                      <p:cBhvr>
                                        <p:cTn id="14" dur="1000"/>
                                        <p:tgtEl>
                                          <p:spTgt spid="8">
                                            <p:txEl>
                                              <p:pRg st="1" end="1"/>
                                            </p:txEl>
                                          </p:spTgt>
                                        </p:tgtEl>
                                      </p:cBhvr>
                                    </p:animEffect>
                                    <p:anim calcmode="lin" valueType="num">
                                      <p:cBhvr>
                                        <p:cTn id="15"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animEffect transition="in" filter="fade">
                                      <p:cBhvr>
                                        <p:cTn id="21" dur="1000"/>
                                        <p:tgtEl>
                                          <p:spTgt spid="8">
                                            <p:txEl>
                                              <p:pRg st="2" end="2"/>
                                            </p:txEl>
                                          </p:spTgt>
                                        </p:tgtEl>
                                      </p:cBhvr>
                                    </p:animEffect>
                                    <p:anim calcmode="lin" valueType="num">
                                      <p:cBhvr>
                                        <p:cTn id="22"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0" name="Rectangle 79">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10" descr="Here's how many hours the average student spends hustling">
            <a:extLst>
              <a:ext uri="{FF2B5EF4-FFF2-40B4-BE49-F238E27FC236}">
                <a16:creationId xmlns:a16="http://schemas.microsoft.com/office/drawing/2014/main" id="{E36B4250-3B8A-31B2-4AEE-1FFCA2F2F9D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429" r="22037" b="-1"/>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2" name="Google Shape;208;p11">
            <a:extLst>
              <a:ext uri="{FF2B5EF4-FFF2-40B4-BE49-F238E27FC236}">
                <a16:creationId xmlns:a16="http://schemas.microsoft.com/office/drawing/2014/main" id="{A07ACC8D-FD4D-0F52-2BB8-3D80B495CEF3}"/>
              </a:ext>
            </a:extLst>
          </p:cNvPr>
          <p:cNvSpPr txBox="1">
            <a:spLocks/>
          </p:cNvSpPr>
          <p:nvPr/>
        </p:nvSpPr>
        <p:spPr>
          <a:xfrm>
            <a:off x="6583237" y="967484"/>
            <a:ext cx="4840010" cy="1532647"/>
          </a:xfrm>
          <a:prstGeom prst="rect">
            <a:avLst/>
          </a:prstGeom>
        </p:spPr>
        <p:txBody>
          <a:bodyPr spcFirstLastPara="1" vert="horz" lIns="91440" tIns="45720" rIns="91440" bIns="45720" rtlCol="0"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buClr>
                <a:srgbClr val="262626"/>
              </a:buClr>
              <a:buSzPct val="100000"/>
            </a:pPr>
            <a:r>
              <a:rPr lang="en-US" sz="2800" dirty="0">
                <a:latin typeface="+mn-lt"/>
                <a:ea typeface="+mn-ea"/>
                <a:cs typeface="+mn-cs"/>
              </a:rPr>
              <a:t>Overall, you demonstrate that you are a responsible student when you do the following:</a:t>
            </a:r>
          </a:p>
        </p:txBody>
      </p:sp>
      <p:sp>
        <p:nvSpPr>
          <p:cNvPr id="29" name="TextBox 28">
            <a:extLst>
              <a:ext uri="{FF2B5EF4-FFF2-40B4-BE49-F238E27FC236}">
                <a16:creationId xmlns:a16="http://schemas.microsoft.com/office/drawing/2014/main" id="{ED8D7696-71EB-E87B-0AB0-914B29AEB6B8}"/>
              </a:ext>
            </a:extLst>
          </p:cNvPr>
          <p:cNvSpPr txBox="1"/>
          <p:nvPr/>
        </p:nvSpPr>
        <p:spPr>
          <a:xfrm>
            <a:off x="6583237" y="2606748"/>
            <a:ext cx="4933573" cy="3978012"/>
          </a:xfrm>
          <a:prstGeom prst="rect">
            <a:avLst/>
          </a:prstGeom>
          <a:noFill/>
        </p:spPr>
        <p:txBody>
          <a:bodyPr wrap="square">
            <a:spAutoFit/>
          </a:bodyPr>
          <a:lstStyle/>
          <a:p>
            <a:pPr marL="457200" lvl="0" indent="-457200" algn="l" rtl="0">
              <a:spcBef>
                <a:spcPts val="1080"/>
              </a:spcBef>
              <a:spcAft>
                <a:spcPts val="0"/>
              </a:spcAft>
              <a:buSzPts val="2760"/>
              <a:buFont typeface="Arial" panose="020B0604020202020204" pitchFamily="34" charset="0"/>
              <a:buChar char="•"/>
            </a:pPr>
            <a:r>
              <a:rPr lang="en-US" sz="2500" dirty="0"/>
              <a:t>Uphold the values of honesty and academic integrity.</a:t>
            </a:r>
          </a:p>
          <a:p>
            <a:pPr marL="457200" indent="-457200">
              <a:spcBef>
                <a:spcPts val="1080"/>
              </a:spcBef>
              <a:buSzPts val="2760"/>
              <a:buFont typeface="Arial" panose="020B0604020202020204" pitchFamily="34" charset="0"/>
              <a:buChar char="•"/>
            </a:pPr>
            <a:r>
              <a:rPr lang="en-US" sz="2500" dirty="0"/>
              <a:t>Arrive on time and prepared for all classes, meetings, academic activities, and special events.</a:t>
            </a:r>
            <a:endParaRPr lang="vi-VN" sz="2500" dirty="0"/>
          </a:p>
          <a:p>
            <a:pPr marL="457200" indent="-457200">
              <a:spcBef>
                <a:spcPts val="1080"/>
              </a:spcBef>
              <a:buSzPts val="2760"/>
              <a:buFont typeface="Arial" panose="020B0604020202020204" pitchFamily="34" charset="0"/>
              <a:buChar char="•"/>
            </a:pPr>
            <a:r>
              <a:rPr lang="en-US" sz="2500" dirty="0"/>
              <a:t>Give attention to quality and excellence in completing assignments.</a:t>
            </a:r>
          </a:p>
          <a:p>
            <a:pPr marL="457200" lvl="0" indent="-457200" algn="l" rtl="0">
              <a:spcBef>
                <a:spcPts val="1080"/>
              </a:spcBef>
              <a:spcAft>
                <a:spcPts val="0"/>
              </a:spcAft>
              <a:buSzPts val="2760"/>
              <a:buFont typeface="Arial" panose="020B0604020202020204" pitchFamily="34" charset="0"/>
              <a:buChar char="•"/>
            </a:pPr>
            <a:endParaRPr lang="en-US" sz="2500" dirty="0"/>
          </a:p>
        </p:txBody>
      </p:sp>
    </p:spTree>
    <p:extLst>
      <p:ext uri="{BB962C8B-B14F-4D97-AF65-F5344CB8AC3E}">
        <p14:creationId xmlns:p14="http://schemas.microsoft.com/office/powerpoint/2010/main" val="4242020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9">
                                            <p:txEl>
                                              <p:pRg st="0" end="0"/>
                                            </p:txEl>
                                          </p:spTgt>
                                        </p:tgtEl>
                                        <p:attrNameLst>
                                          <p:attrName>style.visibility</p:attrName>
                                        </p:attrNameLst>
                                      </p:cBhvr>
                                      <p:to>
                                        <p:strVal val="visible"/>
                                      </p:to>
                                    </p:set>
                                    <p:animEffect transition="in" filter="fade">
                                      <p:cBhvr>
                                        <p:cTn id="7" dur="1000"/>
                                        <p:tgtEl>
                                          <p:spTgt spid="29">
                                            <p:txEl>
                                              <p:pRg st="0" end="0"/>
                                            </p:txEl>
                                          </p:spTgt>
                                        </p:tgtEl>
                                      </p:cBhvr>
                                    </p:animEffect>
                                    <p:anim calcmode="lin" valueType="num">
                                      <p:cBhvr>
                                        <p:cTn id="8" dur="10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9">
                                            <p:txEl>
                                              <p:pRg st="1" end="1"/>
                                            </p:txEl>
                                          </p:spTgt>
                                        </p:tgtEl>
                                        <p:attrNameLst>
                                          <p:attrName>style.visibility</p:attrName>
                                        </p:attrNameLst>
                                      </p:cBhvr>
                                      <p:to>
                                        <p:strVal val="visible"/>
                                      </p:to>
                                    </p:set>
                                    <p:animEffect transition="in" filter="fade">
                                      <p:cBhvr>
                                        <p:cTn id="14" dur="1000"/>
                                        <p:tgtEl>
                                          <p:spTgt spid="29">
                                            <p:txEl>
                                              <p:pRg st="1" end="1"/>
                                            </p:txEl>
                                          </p:spTgt>
                                        </p:tgtEl>
                                      </p:cBhvr>
                                    </p:animEffect>
                                    <p:anim calcmode="lin" valueType="num">
                                      <p:cBhvr>
                                        <p:cTn id="15" dur="1000" fill="hold"/>
                                        <p:tgtEl>
                                          <p:spTgt spid="2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9">
                                            <p:txEl>
                                              <p:pRg st="2" end="2"/>
                                            </p:txEl>
                                          </p:spTgt>
                                        </p:tgtEl>
                                        <p:attrNameLst>
                                          <p:attrName>style.visibility</p:attrName>
                                        </p:attrNameLst>
                                      </p:cBhvr>
                                      <p:to>
                                        <p:strVal val="visible"/>
                                      </p:to>
                                    </p:set>
                                    <p:animEffect transition="in" filter="fade">
                                      <p:cBhvr>
                                        <p:cTn id="21" dur="1000"/>
                                        <p:tgtEl>
                                          <p:spTgt spid="29">
                                            <p:txEl>
                                              <p:pRg st="2" end="2"/>
                                            </p:txEl>
                                          </p:spTgt>
                                        </p:tgtEl>
                                      </p:cBhvr>
                                    </p:animEffect>
                                    <p:anim calcmode="lin" valueType="num">
                                      <p:cBhvr>
                                        <p:cTn id="22" dur="1000" fill="hold"/>
                                        <p:tgtEl>
                                          <p:spTgt spid="2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5" name="Rectangle 84">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208;p11">
            <a:extLst>
              <a:ext uri="{FF2B5EF4-FFF2-40B4-BE49-F238E27FC236}">
                <a16:creationId xmlns:a16="http://schemas.microsoft.com/office/drawing/2014/main" id="{A07ACC8D-FD4D-0F52-2BB8-3D80B495CEF3}"/>
              </a:ext>
            </a:extLst>
          </p:cNvPr>
          <p:cNvSpPr txBox="1">
            <a:spLocks/>
          </p:cNvSpPr>
          <p:nvPr/>
        </p:nvSpPr>
        <p:spPr>
          <a:xfrm>
            <a:off x="6513788" y="873125"/>
            <a:ext cx="5078772" cy="1807305"/>
          </a:xfrm>
          <a:prstGeom prst="rect">
            <a:avLst/>
          </a:prstGeom>
        </p:spPr>
        <p:txBody>
          <a:bodyPr spcFirstLastPara="1" vert="horz" lIns="91440" tIns="45720" rIns="91440" bIns="45720" rtlCol="0" anchorCtr="0">
            <a:normAutofit/>
          </a:bodyPr>
          <a:lstStyle>
            <a:defPPr>
              <a:defRPr lang="en-US"/>
            </a:defPPr>
            <a:lvl1pPr>
              <a:lnSpc>
                <a:spcPct val="90000"/>
              </a:lnSpc>
              <a:spcBef>
                <a:spcPct val="0"/>
              </a:spcBef>
              <a:spcAft>
                <a:spcPts val="600"/>
              </a:spcAft>
              <a:buClr>
                <a:srgbClr val="262626"/>
              </a:buClr>
              <a:buSzPct val="100000"/>
              <a:buNone/>
              <a:defRPr sz="2800"/>
            </a:lvl1pPr>
          </a:lstStyle>
          <a:p>
            <a:r>
              <a:rPr lang="en-US" dirty="0"/>
              <a:t>Overall, you demonstrate that you are a responsible student when you do the following</a:t>
            </a:r>
            <a:r>
              <a:rPr lang="vi-VN" dirty="0"/>
              <a:t> </a:t>
            </a:r>
            <a:r>
              <a:rPr lang="vi-VN" sz="1600" dirty="0"/>
              <a:t>(cont.)</a:t>
            </a:r>
            <a:r>
              <a:rPr lang="en-US" sz="1600" dirty="0"/>
              <a:t>:</a:t>
            </a:r>
            <a:endParaRPr lang="en-US" dirty="0"/>
          </a:p>
        </p:txBody>
      </p:sp>
      <p:pic>
        <p:nvPicPr>
          <p:cNvPr id="6" name="Google Shape;216;p12" descr="55 Completing Assignments | Thoughtful Learning K-12">
            <a:extLst>
              <a:ext uri="{FF2B5EF4-FFF2-40B4-BE49-F238E27FC236}">
                <a16:creationId xmlns:a16="http://schemas.microsoft.com/office/drawing/2014/main" id="{E09FBC9C-C514-0F1E-D7FC-C2F00E630895}"/>
              </a:ext>
            </a:extLst>
          </p:cNvPr>
          <p:cNvPicPr preferRelativeResize="0"/>
          <p:nvPr/>
        </p:nvPicPr>
        <p:blipFill rotWithShape="1">
          <a:blip r:embed="rId3"/>
          <a:srcRect t="6525" b="13028"/>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p:spPr>
      </p:pic>
      <p:sp>
        <p:nvSpPr>
          <p:cNvPr id="29" name="TextBox 28">
            <a:extLst>
              <a:ext uri="{FF2B5EF4-FFF2-40B4-BE49-F238E27FC236}">
                <a16:creationId xmlns:a16="http://schemas.microsoft.com/office/drawing/2014/main" id="{ED8D7696-71EB-E87B-0AB0-914B29AEB6B8}"/>
              </a:ext>
            </a:extLst>
          </p:cNvPr>
          <p:cNvSpPr txBox="1"/>
          <p:nvPr/>
        </p:nvSpPr>
        <p:spPr>
          <a:xfrm>
            <a:off x="6513788" y="2333297"/>
            <a:ext cx="4840010" cy="3836948"/>
          </a:xfrm>
          <a:prstGeom prst="rect">
            <a:avLst/>
          </a:prstGeom>
          <a:noFill/>
        </p:spPr>
        <p:txBody>
          <a:bodyPr wrap="square">
            <a:spAutoFit/>
          </a:bodyPr>
          <a:lstStyle>
            <a:defPPr>
              <a:defRPr lang="en-US"/>
            </a:defPPr>
            <a:lvl1pPr marL="457200" lvl="0" indent="-457200">
              <a:spcBef>
                <a:spcPts val="1080"/>
              </a:spcBef>
              <a:spcAft>
                <a:spcPts val="0"/>
              </a:spcAft>
              <a:buSzPts val="2760"/>
              <a:buFont typeface="Arial" panose="020B0604020202020204" pitchFamily="34" charset="0"/>
              <a:buChar char="•"/>
              <a:defRPr sz="2500"/>
            </a:lvl1pPr>
          </a:lstStyle>
          <a:p>
            <a:r>
              <a:rPr lang="en-US" dirty="0"/>
              <a:t>Allot sufficient time to fulfill responsibilities outside of class.</a:t>
            </a:r>
            <a:endParaRPr lang="vi-VN" dirty="0"/>
          </a:p>
          <a:p>
            <a:r>
              <a:rPr lang="en-US" dirty="0"/>
              <a:t>Observe etiquette in all communications, giving respect to instructors, fellow students, staff and the larger college community.</a:t>
            </a:r>
          </a:p>
          <a:p>
            <a:r>
              <a:rPr lang="en-US" dirty="0"/>
              <a:t>Take full advantage of college resources available to you.</a:t>
            </a:r>
          </a:p>
        </p:txBody>
      </p:sp>
    </p:spTree>
    <p:extLst>
      <p:ext uri="{BB962C8B-B14F-4D97-AF65-F5344CB8AC3E}">
        <p14:creationId xmlns:p14="http://schemas.microsoft.com/office/powerpoint/2010/main" val="306534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9">
                                            <p:txEl>
                                              <p:pRg st="0" end="0"/>
                                            </p:txEl>
                                          </p:spTgt>
                                        </p:tgtEl>
                                        <p:attrNameLst>
                                          <p:attrName>style.visibility</p:attrName>
                                        </p:attrNameLst>
                                      </p:cBhvr>
                                      <p:to>
                                        <p:strVal val="visible"/>
                                      </p:to>
                                    </p:set>
                                    <p:animEffect transition="in" filter="fade">
                                      <p:cBhvr>
                                        <p:cTn id="7" dur="1000"/>
                                        <p:tgtEl>
                                          <p:spTgt spid="29">
                                            <p:txEl>
                                              <p:pRg st="0" end="0"/>
                                            </p:txEl>
                                          </p:spTgt>
                                        </p:tgtEl>
                                      </p:cBhvr>
                                    </p:animEffect>
                                    <p:anim calcmode="lin" valueType="num">
                                      <p:cBhvr>
                                        <p:cTn id="8" dur="10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9">
                                            <p:txEl>
                                              <p:pRg st="1" end="1"/>
                                            </p:txEl>
                                          </p:spTgt>
                                        </p:tgtEl>
                                        <p:attrNameLst>
                                          <p:attrName>style.visibility</p:attrName>
                                        </p:attrNameLst>
                                      </p:cBhvr>
                                      <p:to>
                                        <p:strVal val="visible"/>
                                      </p:to>
                                    </p:set>
                                    <p:animEffect transition="in" filter="fade">
                                      <p:cBhvr>
                                        <p:cTn id="14" dur="1000"/>
                                        <p:tgtEl>
                                          <p:spTgt spid="29">
                                            <p:txEl>
                                              <p:pRg st="1" end="1"/>
                                            </p:txEl>
                                          </p:spTgt>
                                        </p:tgtEl>
                                      </p:cBhvr>
                                    </p:animEffect>
                                    <p:anim calcmode="lin" valueType="num">
                                      <p:cBhvr>
                                        <p:cTn id="15" dur="1000" fill="hold"/>
                                        <p:tgtEl>
                                          <p:spTgt spid="2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9">
                                            <p:txEl>
                                              <p:pRg st="2" end="2"/>
                                            </p:txEl>
                                          </p:spTgt>
                                        </p:tgtEl>
                                        <p:attrNameLst>
                                          <p:attrName>style.visibility</p:attrName>
                                        </p:attrNameLst>
                                      </p:cBhvr>
                                      <p:to>
                                        <p:strVal val="visible"/>
                                      </p:to>
                                    </p:set>
                                    <p:animEffect transition="in" filter="fade">
                                      <p:cBhvr>
                                        <p:cTn id="21" dur="1000"/>
                                        <p:tgtEl>
                                          <p:spTgt spid="29">
                                            <p:txEl>
                                              <p:pRg st="2" end="2"/>
                                            </p:txEl>
                                          </p:spTgt>
                                        </p:tgtEl>
                                      </p:cBhvr>
                                    </p:animEffect>
                                    <p:anim calcmode="lin" valueType="num">
                                      <p:cBhvr>
                                        <p:cTn id="22" dur="1000" fill="hold"/>
                                        <p:tgtEl>
                                          <p:spTgt spid="2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How to study effectively in college">
            <a:extLst>
              <a:ext uri="{FF2B5EF4-FFF2-40B4-BE49-F238E27FC236}">
                <a16:creationId xmlns:a16="http://schemas.microsoft.com/office/drawing/2014/main" id="{1DEB99D6-EC44-E58B-412B-ADAC858FB39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965" r="2847"/>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ED8D7696-71EB-E87B-0AB0-914B29AEB6B8}"/>
              </a:ext>
            </a:extLst>
          </p:cNvPr>
          <p:cNvSpPr txBox="1"/>
          <p:nvPr/>
        </p:nvSpPr>
        <p:spPr>
          <a:xfrm>
            <a:off x="6513788" y="2333297"/>
            <a:ext cx="4840010" cy="3593291"/>
          </a:xfrm>
          <a:prstGeom prst="rect">
            <a:avLst/>
          </a:prstGeom>
          <a:noFill/>
        </p:spPr>
        <p:txBody>
          <a:bodyPr wrap="square">
            <a:spAutoFit/>
          </a:bodyPr>
          <a:lstStyle>
            <a:defPPr>
              <a:defRPr lang="en-US"/>
            </a:defPPr>
            <a:lvl1pPr marL="457200" lvl="0" indent="-457200">
              <a:spcBef>
                <a:spcPts val="1080"/>
              </a:spcBef>
              <a:spcAft>
                <a:spcPts val="0"/>
              </a:spcAft>
              <a:buSzPts val="2760"/>
              <a:buFont typeface="Arial" panose="020B0604020202020204" pitchFamily="34" charset="0"/>
              <a:buChar char="•"/>
              <a:defRPr sz="2500"/>
            </a:lvl1pPr>
          </a:lstStyle>
          <a:p>
            <a:r>
              <a:rPr lang="en-US" dirty="0"/>
              <a:t>Respect diversity in people, ideas, and opinions.</a:t>
            </a:r>
          </a:p>
          <a:p>
            <a:r>
              <a:rPr lang="en-US" dirty="0"/>
              <a:t>Achieve educational goals in an organized, committed, and proactive manner.</a:t>
            </a:r>
          </a:p>
          <a:p>
            <a:r>
              <a:rPr lang="en-US" dirty="0"/>
              <a:t>Take full responsibility for personal behavior.</a:t>
            </a:r>
          </a:p>
          <a:p>
            <a:r>
              <a:rPr lang="en-US" dirty="0"/>
              <a:t>Comply with all college policies.</a:t>
            </a:r>
          </a:p>
        </p:txBody>
      </p:sp>
      <p:sp>
        <p:nvSpPr>
          <p:cNvPr id="8" name="Google Shape;208;p11">
            <a:extLst>
              <a:ext uri="{FF2B5EF4-FFF2-40B4-BE49-F238E27FC236}">
                <a16:creationId xmlns:a16="http://schemas.microsoft.com/office/drawing/2014/main" id="{113881FB-6F3C-A25E-C88C-B8391337CCB4}"/>
              </a:ext>
            </a:extLst>
          </p:cNvPr>
          <p:cNvSpPr txBox="1">
            <a:spLocks/>
          </p:cNvSpPr>
          <p:nvPr/>
        </p:nvSpPr>
        <p:spPr>
          <a:xfrm>
            <a:off x="6513788" y="873125"/>
            <a:ext cx="5078772" cy="1807305"/>
          </a:xfrm>
          <a:prstGeom prst="rect">
            <a:avLst/>
          </a:prstGeom>
        </p:spPr>
        <p:txBody>
          <a:bodyPr spcFirstLastPara="1" vert="horz" lIns="91440" tIns="45720" rIns="91440" bIns="45720" rtlCol="0" anchorCtr="0">
            <a:normAutofit/>
          </a:bodyPr>
          <a:lstStyle>
            <a:defPPr>
              <a:defRPr lang="en-US"/>
            </a:defPPr>
            <a:lvl1pPr>
              <a:lnSpc>
                <a:spcPct val="90000"/>
              </a:lnSpc>
              <a:spcBef>
                <a:spcPct val="0"/>
              </a:spcBef>
              <a:spcAft>
                <a:spcPts val="600"/>
              </a:spcAft>
              <a:buClr>
                <a:srgbClr val="262626"/>
              </a:buClr>
              <a:buSzPct val="100000"/>
              <a:buNone/>
              <a:defRPr sz="2800"/>
            </a:lvl1pPr>
          </a:lstStyle>
          <a:p>
            <a:r>
              <a:rPr lang="en-US" dirty="0"/>
              <a:t>Overall, you demonstrate that you are a responsible student when you do the following</a:t>
            </a:r>
            <a:r>
              <a:rPr lang="vi-VN" dirty="0"/>
              <a:t> </a:t>
            </a:r>
            <a:r>
              <a:rPr lang="vi-VN" sz="1600" dirty="0"/>
              <a:t>(cont.)</a:t>
            </a:r>
            <a:r>
              <a:rPr lang="en-US" sz="1600" dirty="0"/>
              <a:t>:</a:t>
            </a:r>
            <a:endParaRPr lang="en-US" dirty="0"/>
          </a:p>
        </p:txBody>
      </p:sp>
    </p:spTree>
    <p:extLst>
      <p:ext uri="{BB962C8B-B14F-4D97-AF65-F5344CB8AC3E}">
        <p14:creationId xmlns:p14="http://schemas.microsoft.com/office/powerpoint/2010/main" val="4008540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9">
                                            <p:txEl>
                                              <p:pRg st="0" end="0"/>
                                            </p:txEl>
                                          </p:spTgt>
                                        </p:tgtEl>
                                        <p:attrNameLst>
                                          <p:attrName>style.visibility</p:attrName>
                                        </p:attrNameLst>
                                      </p:cBhvr>
                                      <p:to>
                                        <p:strVal val="visible"/>
                                      </p:to>
                                    </p:set>
                                    <p:animEffect transition="in" filter="fade">
                                      <p:cBhvr>
                                        <p:cTn id="7" dur="1000"/>
                                        <p:tgtEl>
                                          <p:spTgt spid="29">
                                            <p:txEl>
                                              <p:pRg st="0" end="0"/>
                                            </p:txEl>
                                          </p:spTgt>
                                        </p:tgtEl>
                                      </p:cBhvr>
                                    </p:animEffect>
                                    <p:anim calcmode="lin" valueType="num">
                                      <p:cBhvr>
                                        <p:cTn id="8" dur="10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9">
                                            <p:txEl>
                                              <p:pRg st="1" end="1"/>
                                            </p:txEl>
                                          </p:spTgt>
                                        </p:tgtEl>
                                        <p:attrNameLst>
                                          <p:attrName>style.visibility</p:attrName>
                                        </p:attrNameLst>
                                      </p:cBhvr>
                                      <p:to>
                                        <p:strVal val="visible"/>
                                      </p:to>
                                    </p:set>
                                    <p:animEffect transition="in" filter="fade">
                                      <p:cBhvr>
                                        <p:cTn id="14" dur="1000"/>
                                        <p:tgtEl>
                                          <p:spTgt spid="29">
                                            <p:txEl>
                                              <p:pRg st="1" end="1"/>
                                            </p:txEl>
                                          </p:spTgt>
                                        </p:tgtEl>
                                      </p:cBhvr>
                                    </p:animEffect>
                                    <p:anim calcmode="lin" valueType="num">
                                      <p:cBhvr>
                                        <p:cTn id="15" dur="1000" fill="hold"/>
                                        <p:tgtEl>
                                          <p:spTgt spid="2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9">
                                            <p:txEl>
                                              <p:pRg st="2" end="2"/>
                                            </p:txEl>
                                          </p:spTgt>
                                        </p:tgtEl>
                                        <p:attrNameLst>
                                          <p:attrName>style.visibility</p:attrName>
                                        </p:attrNameLst>
                                      </p:cBhvr>
                                      <p:to>
                                        <p:strVal val="visible"/>
                                      </p:to>
                                    </p:set>
                                    <p:animEffect transition="in" filter="fade">
                                      <p:cBhvr>
                                        <p:cTn id="21" dur="1000"/>
                                        <p:tgtEl>
                                          <p:spTgt spid="29">
                                            <p:txEl>
                                              <p:pRg st="2" end="2"/>
                                            </p:txEl>
                                          </p:spTgt>
                                        </p:tgtEl>
                                      </p:cBhvr>
                                    </p:animEffect>
                                    <p:anim calcmode="lin" valueType="num">
                                      <p:cBhvr>
                                        <p:cTn id="22" dur="1000" fill="hold"/>
                                        <p:tgtEl>
                                          <p:spTgt spid="2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9">
                                            <p:txEl>
                                              <p:pRg st="3" end="3"/>
                                            </p:txEl>
                                          </p:spTgt>
                                        </p:tgtEl>
                                        <p:attrNameLst>
                                          <p:attrName>style.visibility</p:attrName>
                                        </p:attrNameLst>
                                      </p:cBhvr>
                                      <p:to>
                                        <p:strVal val="visible"/>
                                      </p:to>
                                    </p:set>
                                    <p:animEffect transition="in" filter="fade">
                                      <p:cBhvr>
                                        <p:cTn id="28" dur="1000"/>
                                        <p:tgtEl>
                                          <p:spTgt spid="29">
                                            <p:txEl>
                                              <p:pRg st="3" end="3"/>
                                            </p:txEl>
                                          </p:spTgt>
                                        </p:tgtEl>
                                      </p:cBhvr>
                                    </p:animEffect>
                                    <p:anim calcmode="lin" valueType="num">
                                      <p:cBhvr>
                                        <p:cTn id="29" dur="1000" fill="hold"/>
                                        <p:tgtEl>
                                          <p:spTgt spid="29">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9">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33;p15">
            <a:extLst>
              <a:ext uri="{FF2B5EF4-FFF2-40B4-BE49-F238E27FC236}">
                <a16:creationId xmlns:a16="http://schemas.microsoft.com/office/drawing/2014/main" id="{83BA7C5F-CAD2-1964-DA71-9EBD69FA27A9}"/>
              </a:ext>
            </a:extLst>
          </p:cNvPr>
          <p:cNvSpPr txBox="1">
            <a:spLocks/>
          </p:cNvSpPr>
          <p:nvPr/>
        </p:nvSpPr>
        <p:spPr>
          <a:xfrm>
            <a:off x="1218966" y="572450"/>
            <a:ext cx="4202700" cy="1371600"/>
          </a:xfrm>
          <a:prstGeom prst="rect">
            <a:avLst/>
          </a:prstGeom>
          <a:noFill/>
          <a:ln>
            <a:noFill/>
          </a:ln>
        </p:spPr>
        <p:txBody>
          <a:bodyPr spcFirstLastPara="1" wrap="square" lIns="91425" tIns="45700" rIns="91425" bIns="4570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spcBef>
                <a:spcPts val="0"/>
              </a:spcBef>
              <a:buClr>
                <a:srgbClr val="262626"/>
              </a:buClr>
              <a:buSzPts val="3960"/>
              <a:buFont typeface="Garamond"/>
              <a:buNone/>
            </a:pPr>
            <a:r>
              <a:rPr lang="en-US" sz="3759" b="1" dirty="0"/>
              <a:t>College life differs </a:t>
            </a:r>
          </a:p>
          <a:p>
            <a:pPr algn="ctr">
              <a:lnSpc>
                <a:spcPct val="100000"/>
              </a:lnSpc>
              <a:spcBef>
                <a:spcPts val="0"/>
              </a:spcBef>
              <a:buClr>
                <a:srgbClr val="262626"/>
              </a:buClr>
              <a:buSzPts val="3960"/>
              <a:buFont typeface="Garamond"/>
              <a:buNone/>
            </a:pPr>
            <a:r>
              <a:rPr lang="en-US" sz="3759" b="1" dirty="0"/>
              <a:t>in many ways</a:t>
            </a:r>
          </a:p>
        </p:txBody>
      </p:sp>
      <p:pic>
        <p:nvPicPr>
          <p:cNvPr id="5" name="Google Shape;234;p15">
            <a:hlinkClick r:id="rId3"/>
            <a:extLst>
              <a:ext uri="{FF2B5EF4-FFF2-40B4-BE49-F238E27FC236}">
                <a16:creationId xmlns:a16="http://schemas.microsoft.com/office/drawing/2014/main" id="{DA63EE42-EEC6-8B92-7928-922376871C13}"/>
              </a:ext>
            </a:extLst>
          </p:cNvPr>
          <p:cNvPicPr preferRelativeResize="0">
            <a:picLocks/>
          </p:cNvPicPr>
          <p:nvPr/>
        </p:nvPicPr>
        <p:blipFill rotWithShape="1">
          <a:blip r:embed="rId4">
            <a:alphaModFix/>
          </a:blip>
          <a:srcRect/>
          <a:stretch/>
        </p:blipFill>
        <p:spPr>
          <a:xfrm>
            <a:off x="6224524" y="1388525"/>
            <a:ext cx="4880100" cy="3904500"/>
          </a:xfrm>
          <a:prstGeom prst="rect">
            <a:avLst/>
          </a:prstGeom>
          <a:noFill/>
          <a:ln>
            <a:noFill/>
          </a:ln>
        </p:spPr>
      </p:pic>
      <p:sp>
        <p:nvSpPr>
          <p:cNvPr id="7" name="Google Shape;236;p15">
            <a:extLst>
              <a:ext uri="{FF2B5EF4-FFF2-40B4-BE49-F238E27FC236}">
                <a16:creationId xmlns:a16="http://schemas.microsoft.com/office/drawing/2014/main" id="{68D62774-72D4-58A8-E3B5-324AFD836AAF}"/>
              </a:ext>
            </a:extLst>
          </p:cNvPr>
          <p:cNvSpPr txBox="1"/>
          <p:nvPr/>
        </p:nvSpPr>
        <p:spPr>
          <a:xfrm>
            <a:off x="1204500" y="5392750"/>
            <a:ext cx="9783000" cy="892800"/>
          </a:xfrm>
          <a:prstGeom prst="rect">
            <a:avLst/>
          </a:prstGeom>
          <a:noFill/>
          <a:ln>
            <a:noFill/>
          </a:ln>
        </p:spPr>
        <p:txBody>
          <a:bodyPr spcFirstLastPara="1" wrap="square" lIns="91425" tIns="45700" rIns="91425" bIns="45700" anchor="b" anchorCtr="0">
            <a:noAutofit/>
          </a:bodyPr>
          <a:lstStyle>
            <a:defPPr>
              <a:defRPr lang="en-US"/>
            </a:defPPr>
            <a:lvl1pPr algn="ctr">
              <a:lnSpc>
                <a:spcPct val="100000"/>
              </a:lnSpc>
              <a:spcBef>
                <a:spcPts val="0"/>
              </a:spcBef>
              <a:buClr>
                <a:srgbClr val="262626"/>
              </a:buClr>
              <a:buSzPts val="3960"/>
              <a:buFont typeface="Garamond"/>
              <a:buNone/>
              <a:defRPr sz="3759" b="1">
                <a:latin typeface="+mj-lt"/>
                <a:ea typeface="+mj-ea"/>
                <a:cs typeface="+mj-cs"/>
              </a:defRPr>
            </a:lvl1pPr>
          </a:lstStyle>
          <a:p>
            <a:r>
              <a:rPr lang="en-US" sz="3200" dirty="0">
                <a:sym typeface="Garamond"/>
              </a:rPr>
              <a:t> “What are the two main problems identified in the video?</a:t>
            </a:r>
            <a:endParaRPr sz="3200" dirty="0">
              <a:sym typeface="Garamond"/>
            </a:endParaRPr>
          </a:p>
        </p:txBody>
      </p:sp>
      <p:sp>
        <p:nvSpPr>
          <p:cNvPr id="8" name="TextBox 7">
            <a:extLst>
              <a:ext uri="{FF2B5EF4-FFF2-40B4-BE49-F238E27FC236}">
                <a16:creationId xmlns:a16="http://schemas.microsoft.com/office/drawing/2014/main" id="{9F229748-D750-A7E5-0819-EEA282F7432E}"/>
              </a:ext>
            </a:extLst>
          </p:cNvPr>
          <p:cNvSpPr txBox="1"/>
          <p:nvPr/>
        </p:nvSpPr>
        <p:spPr>
          <a:xfrm>
            <a:off x="1317634" y="2329572"/>
            <a:ext cx="4005365" cy="2677656"/>
          </a:xfrm>
          <a:prstGeom prst="rect">
            <a:avLst/>
          </a:prstGeom>
          <a:noFill/>
        </p:spPr>
        <p:txBody>
          <a:bodyPr wrap="square">
            <a:spAutoFit/>
          </a:bodyPr>
          <a:lstStyle/>
          <a:p>
            <a:pPr marL="0" indent="0" algn="ctr">
              <a:spcBef>
                <a:spcPts val="0"/>
              </a:spcBef>
              <a:buSzPts val="1840"/>
              <a:buFont typeface="Arial" panose="020B0604020202020204" pitchFamily="34" charset="0"/>
              <a:buNone/>
            </a:pPr>
            <a:r>
              <a:rPr lang="vi-VN" sz="2400" dirty="0"/>
              <a:t>This </a:t>
            </a:r>
            <a:r>
              <a:rPr lang="en-US" sz="2400" dirty="0"/>
              <a:t>video clip is a brief, informal student discussion about the challenges you may face as a student and provides examples of issues students face in transitioning from high school to college.</a:t>
            </a:r>
          </a:p>
        </p:txBody>
      </p:sp>
    </p:spTree>
    <p:extLst>
      <p:ext uri="{BB962C8B-B14F-4D97-AF65-F5344CB8AC3E}">
        <p14:creationId xmlns:p14="http://schemas.microsoft.com/office/powerpoint/2010/main" val="40827278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Q&amp;A: Perspective for the year 2021: what will be the new normal and how can  financial institutions continue to offer responsible financial services? –  EIB Academy">
            <a:extLst>
              <a:ext uri="{FF2B5EF4-FFF2-40B4-BE49-F238E27FC236}">
                <a16:creationId xmlns:a16="http://schemas.microsoft.com/office/drawing/2014/main" id="{C86968C1-85F4-782F-3746-AB1FC2F5D0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1511" y="1458351"/>
            <a:ext cx="8608978" cy="39412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0539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The Prisoner's Dilemma | University of Michigan Heritage Project">
            <a:extLst>
              <a:ext uri="{FF2B5EF4-FFF2-40B4-BE49-F238E27FC236}">
                <a16:creationId xmlns:a16="http://schemas.microsoft.com/office/drawing/2014/main" id="{966BAB0B-6623-5599-98F4-9541D290BA3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378" b="18284"/>
          <a:stretch/>
        </p:blipFill>
        <p:spPr bwMode="auto">
          <a:xfrm>
            <a:off x="20" y="-1"/>
            <a:ext cx="12191980" cy="4394997"/>
          </a:xfrm>
          <a:prstGeom prst="rect">
            <a:avLst/>
          </a:prstGeom>
          <a:noFill/>
          <a:extLst>
            <a:ext uri="{909E8E84-426E-40DD-AFC4-6F175D3DCCD1}">
              <a14:hiddenFill xmlns:a14="http://schemas.microsoft.com/office/drawing/2010/main">
                <a:solidFill>
                  <a:srgbClr val="FFFFFF"/>
                </a:solidFill>
              </a14:hiddenFill>
            </a:ext>
          </a:extLst>
        </p:spPr>
      </p:pic>
      <p:sp>
        <p:nvSpPr>
          <p:cNvPr id="13" name="Freeform: Shape 8">
            <a:extLst>
              <a:ext uri="{FF2B5EF4-FFF2-40B4-BE49-F238E27FC236}">
                <a16:creationId xmlns:a16="http://schemas.microsoft.com/office/drawing/2014/main" id="{303CC970-4826-4CED-8063-0FB676635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286518" y="4564049"/>
            <a:ext cx="3905483" cy="2293951"/>
          </a:xfrm>
          <a:custGeom>
            <a:avLst/>
            <a:gdLst>
              <a:gd name="connsiteX0" fmla="*/ 0 w 3905483"/>
              <a:gd name="connsiteY0" fmla="*/ 2293951 h 2293951"/>
              <a:gd name="connsiteX1" fmla="*/ 3905483 w 3905483"/>
              <a:gd name="connsiteY1" fmla="*/ 2293951 h 2293951"/>
              <a:gd name="connsiteX2" fmla="*/ 3905483 w 3905483"/>
              <a:gd name="connsiteY2" fmla="*/ 0 h 2293951"/>
              <a:gd name="connsiteX3" fmla="*/ 2479521 w 3905483"/>
              <a:gd name="connsiteY3" fmla="*/ 0 h 2293951"/>
              <a:gd name="connsiteX4" fmla="*/ 1739055 w 3905483"/>
              <a:gd name="connsiteY4" fmla="*/ 0 h 2293951"/>
              <a:gd name="connsiteX5" fmla="*/ 1737976 w 3905483"/>
              <a:gd name="connsiteY5" fmla="*/ 2332 h 2293951"/>
              <a:gd name="connsiteX6" fmla="*/ 1061319 w 3905483"/>
              <a:gd name="connsiteY6" fmla="*/ 2332 h 22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5483" h="2293951">
                <a:moveTo>
                  <a:pt x="0" y="2293951"/>
                </a:moveTo>
                <a:lnTo>
                  <a:pt x="3905483" y="2293951"/>
                </a:lnTo>
                <a:lnTo>
                  <a:pt x="3905483" y="0"/>
                </a:lnTo>
                <a:lnTo>
                  <a:pt x="2479521" y="0"/>
                </a:lnTo>
                <a:lnTo>
                  <a:pt x="1739055" y="0"/>
                </a:lnTo>
                <a:lnTo>
                  <a:pt x="1737976" y="2332"/>
                </a:lnTo>
                <a:lnTo>
                  <a:pt x="1061319" y="2332"/>
                </a:lnTo>
                <a:close/>
              </a:path>
            </a:pathLst>
          </a:custGeom>
          <a:solidFill>
            <a:srgbClr val="B4B4B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0">
            <a:extLst>
              <a:ext uri="{FF2B5EF4-FFF2-40B4-BE49-F238E27FC236}">
                <a16:creationId xmlns:a16="http://schemas.microsoft.com/office/drawing/2014/main" id="{14490D63-3365-45CC-AC50-705C1B7681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564049"/>
            <a:ext cx="9110805" cy="2293951"/>
          </a:xfrm>
          <a:custGeom>
            <a:avLst/>
            <a:gdLst>
              <a:gd name="connsiteX0" fmla="*/ 0 w 9110805"/>
              <a:gd name="connsiteY0" fmla="*/ 2293951 h 2293951"/>
              <a:gd name="connsiteX1" fmla="*/ 107316 w 9110805"/>
              <a:gd name="connsiteY1" fmla="*/ 2293951 h 2293951"/>
              <a:gd name="connsiteX2" fmla="*/ 7277190 w 9110805"/>
              <a:gd name="connsiteY2" fmla="*/ 2293951 h 2293951"/>
              <a:gd name="connsiteX3" fmla="*/ 8048407 w 9110805"/>
              <a:gd name="connsiteY3" fmla="*/ 2293951 h 2293951"/>
              <a:gd name="connsiteX4" fmla="*/ 9110805 w 9110805"/>
              <a:gd name="connsiteY4" fmla="*/ 0 h 2293951"/>
              <a:gd name="connsiteX5" fmla="*/ 8339588 w 9110805"/>
              <a:gd name="connsiteY5" fmla="*/ 0 h 2293951"/>
              <a:gd name="connsiteX6" fmla="*/ 107316 w 9110805"/>
              <a:gd name="connsiteY6" fmla="*/ 0 h 2293951"/>
              <a:gd name="connsiteX7" fmla="*/ 0 w 9110805"/>
              <a:gd name="connsiteY7" fmla="*/ 0 h 22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10805" h="2293951">
                <a:moveTo>
                  <a:pt x="0" y="2293951"/>
                </a:moveTo>
                <a:lnTo>
                  <a:pt x="107316" y="2293951"/>
                </a:lnTo>
                <a:lnTo>
                  <a:pt x="7277190" y="2293951"/>
                </a:lnTo>
                <a:lnTo>
                  <a:pt x="8048407" y="2293951"/>
                </a:lnTo>
                <a:lnTo>
                  <a:pt x="9110805" y="0"/>
                </a:lnTo>
                <a:lnTo>
                  <a:pt x="8339588" y="0"/>
                </a:lnTo>
                <a:lnTo>
                  <a:pt x="107316" y="0"/>
                </a:lnTo>
                <a:lnTo>
                  <a:pt x="0" y="0"/>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Google Shape;600;p39">
            <a:extLst>
              <a:ext uri="{FF2B5EF4-FFF2-40B4-BE49-F238E27FC236}">
                <a16:creationId xmlns:a16="http://schemas.microsoft.com/office/drawing/2014/main" id="{CD1DA76A-5135-3612-9C16-FA226BD95A8F}"/>
              </a:ext>
            </a:extLst>
          </p:cNvPr>
          <p:cNvSpPr txBox="1">
            <a:spLocks/>
          </p:cNvSpPr>
          <p:nvPr/>
        </p:nvSpPr>
        <p:spPr>
          <a:xfrm>
            <a:off x="973328" y="5197806"/>
            <a:ext cx="6982834" cy="1026435"/>
          </a:xfrm>
          <a:prstGeom prst="rect">
            <a:avLst/>
          </a:prstGeom>
        </p:spPr>
        <p:txBody>
          <a:bodyPr spcFirstLastPara="1" vert="horz" lIns="91440" tIns="45720" rIns="91440" bIns="45720" rtlCol="0" anchor="b"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ct val="0"/>
              </a:spcBef>
              <a:spcAft>
                <a:spcPts val="600"/>
              </a:spcAft>
              <a:buSzPts val="2800"/>
              <a:buNone/>
            </a:pPr>
            <a:r>
              <a:rPr lang="en-US" sz="4800" dirty="0">
                <a:solidFill>
                  <a:srgbClr val="FFFFFF"/>
                </a:solidFill>
                <a:latin typeface="+mj-lt"/>
                <a:ea typeface="+mj-ea"/>
                <a:cs typeface="+mj-cs"/>
              </a:rPr>
              <a:t>The Prisoner’s Dilemma </a:t>
            </a:r>
          </a:p>
        </p:txBody>
      </p:sp>
    </p:spTree>
    <p:extLst>
      <p:ext uri="{BB962C8B-B14F-4D97-AF65-F5344CB8AC3E}">
        <p14:creationId xmlns:p14="http://schemas.microsoft.com/office/powerpoint/2010/main" val="528070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06;p40">
            <a:extLst>
              <a:ext uri="{FF2B5EF4-FFF2-40B4-BE49-F238E27FC236}">
                <a16:creationId xmlns:a16="http://schemas.microsoft.com/office/drawing/2014/main" id="{36D9A0D3-21B8-455E-950A-72C375EDDAD0}"/>
              </a:ext>
            </a:extLst>
          </p:cNvPr>
          <p:cNvSpPr txBox="1">
            <a:spLocks/>
          </p:cNvSpPr>
          <p:nvPr/>
        </p:nvSpPr>
        <p:spPr>
          <a:xfrm>
            <a:off x="1381710" y="1239820"/>
            <a:ext cx="4641644" cy="2795648"/>
          </a:xfrm>
          <a:prstGeom prst="rect">
            <a:avLst/>
          </a:prstGeom>
          <a:noFill/>
          <a:ln>
            <a:noFill/>
          </a:ln>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5000"/>
              </a:lnSpc>
              <a:spcBef>
                <a:spcPts val="1200"/>
              </a:spcBef>
              <a:buSzPts val="1800"/>
              <a:buFont typeface="Arial" panose="020B0604020202020204" pitchFamily="34" charset="0"/>
              <a:buNone/>
            </a:pPr>
            <a:r>
              <a:rPr lang="en-US" sz="2900" dirty="0">
                <a:solidFill>
                  <a:schemeClr val="bg2">
                    <a:lumMod val="25000"/>
                  </a:schemeClr>
                </a:solidFill>
              </a:rPr>
              <a:t>Imagine that you are a participant in a social experiment. As you sit down, you are told that you will be playing a game with another person in a separate room.</a:t>
            </a:r>
          </a:p>
        </p:txBody>
      </p:sp>
      <p:sp>
        <p:nvSpPr>
          <p:cNvPr id="3" name="TextBox 2">
            <a:extLst>
              <a:ext uri="{FF2B5EF4-FFF2-40B4-BE49-F238E27FC236}">
                <a16:creationId xmlns:a16="http://schemas.microsoft.com/office/drawing/2014/main" id="{1FE4A0CA-B322-D2A5-AA78-FF96A1236BB1}"/>
              </a:ext>
            </a:extLst>
          </p:cNvPr>
          <p:cNvSpPr txBox="1"/>
          <p:nvPr/>
        </p:nvSpPr>
        <p:spPr>
          <a:xfrm>
            <a:off x="1381709" y="580372"/>
            <a:ext cx="5762387" cy="6594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spcBef>
                <a:spcPts val="600"/>
              </a:spcBef>
              <a:buClr>
                <a:schemeClr val="accent1"/>
              </a:buClr>
              <a:buSzPts val="2800"/>
              <a:buFont typeface="Quicksand"/>
              <a:buNone/>
              <a:defRPr sz="2800" i="1">
                <a:solidFill>
                  <a:schemeClr val="accent1"/>
                </a:solidFill>
                <a:latin typeface="Quicksand"/>
                <a:ea typeface="Quicksand"/>
                <a:cs typeface="Quicksand"/>
                <a:sym typeface="Quicksand"/>
              </a:defRPr>
            </a:lvl1pPr>
            <a:lvl2pPr marL="914400" indent="-406400">
              <a:buClr>
                <a:schemeClr val="accent1"/>
              </a:buClr>
              <a:buSzPts val="2800"/>
              <a:buFont typeface="Quicksand"/>
              <a:buChar char="▫"/>
              <a:defRPr sz="2800" i="1">
                <a:solidFill>
                  <a:schemeClr val="accent1"/>
                </a:solidFill>
                <a:latin typeface="Quicksand"/>
                <a:ea typeface="Quicksand"/>
                <a:cs typeface="Quicksand"/>
                <a:sym typeface="Quicksand"/>
              </a:defRPr>
            </a:lvl2pPr>
            <a:lvl3pPr marL="1371600" indent="-406400">
              <a:buClr>
                <a:schemeClr val="accent1"/>
              </a:buClr>
              <a:buSzPts val="2800"/>
              <a:buFont typeface="Quicksand"/>
              <a:buChar char="■"/>
              <a:defRPr sz="2800" i="1">
                <a:solidFill>
                  <a:schemeClr val="accent1"/>
                </a:solidFill>
                <a:latin typeface="Quicksand"/>
                <a:ea typeface="Quicksand"/>
                <a:cs typeface="Quicksand"/>
                <a:sym typeface="Quicksand"/>
              </a:defRPr>
            </a:lvl3pPr>
            <a:lvl4pPr marL="1828800" indent="-406400">
              <a:buClr>
                <a:schemeClr val="accent1"/>
              </a:buClr>
              <a:buSzPts val="2800"/>
              <a:buFont typeface="Quicksand"/>
              <a:buChar char="●"/>
              <a:defRPr sz="2800" i="1">
                <a:solidFill>
                  <a:schemeClr val="accent1"/>
                </a:solidFill>
                <a:latin typeface="Quicksand"/>
                <a:ea typeface="Quicksand"/>
                <a:cs typeface="Quicksand"/>
                <a:sym typeface="Quicksand"/>
              </a:defRPr>
            </a:lvl4pPr>
            <a:lvl5pPr marL="2286000" indent="-406400">
              <a:buClr>
                <a:schemeClr val="accent1"/>
              </a:buClr>
              <a:buSzPts val="2800"/>
              <a:buFont typeface="Quicksand"/>
              <a:buChar char="○"/>
              <a:defRPr sz="2800" i="1">
                <a:solidFill>
                  <a:schemeClr val="accent1"/>
                </a:solidFill>
                <a:latin typeface="Quicksand"/>
                <a:ea typeface="Quicksand"/>
                <a:cs typeface="Quicksand"/>
                <a:sym typeface="Quicksand"/>
              </a:defRPr>
            </a:lvl5pPr>
            <a:lvl6pPr marL="2743200" indent="-406400">
              <a:buClr>
                <a:schemeClr val="accent1"/>
              </a:buClr>
              <a:buSzPts val="2800"/>
              <a:buFont typeface="Quicksand"/>
              <a:buChar char="■"/>
              <a:defRPr sz="2800" i="1">
                <a:solidFill>
                  <a:schemeClr val="accent1"/>
                </a:solidFill>
                <a:latin typeface="Quicksand"/>
                <a:ea typeface="Quicksand"/>
                <a:cs typeface="Quicksand"/>
                <a:sym typeface="Quicksand"/>
              </a:defRPr>
            </a:lvl6pPr>
            <a:lvl7pPr marL="3200400" indent="-406400">
              <a:buClr>
                <a:schemeClr val="accent1"/>
              </a:buClr>
              <a:buSzPts val="2800"/>
              <a:buFont typeface="Quicksand"/>
              <a:buChar char="●"/>
              <a:defRPr sz="2800" i="1">
                <a:solidFill>
                  <a:schemeClr val="accent1"/>
                </a:solidFill>
                <a:latin typeface="Quicksand"/>
                <a:ea typeface="Quicksand"/>
                <a:cs typeface="Quicksand"/>
                <a:sym typeface="Quicksand"/>
              </a:defRPr>
            </a:lvl7pPr>
            <a:lvl8pPr marL="3657600" indent="-406400">
              <a:buClr>
                <a:schemeClr val="accent1"/>
              </a:buClr>
              <a:buSzPts val="2800"/>
              <a:buFont typeface="Quicksand"/>
              <a:buChar char="○"/>
              <a:defRPr sz="2800" i="1">
                <a:solidFill>
                  <a:schemeClr val="accent1"/>
                </a:solidFill>
                <a:latin typeface="Quicksand"/>
                <a:ea typeface="Quicksand"/>
                <a:cs typeface="Quicksand"/>
                <a:sym typeface="Quicksand"/>
              </a:defRPr>
            </a:lvl8pPr>
            <a:lvl9pPr marL="4114800" indent="-406400">
              <a:buClr>
                <a:schemeClr val="accent1"/>
              </a:buClr>
              <a:buSzPts val="2800"/>
              <a:buFont typeface="Quicksand"/>
              <a:buChar char="■"/>
              <a:defRPr sz="2800" i="1">
                <a:solidFill>
                  <a:schemeClr val="accent1"/>
                </a:solidFill>
                <a:latin typeface="Quicksand"/>
                <a:ea typeface="Quicksand"/>
                <a:cs typeface="Quicksand"/>
                <a:sym typeface="Quicksand"/>
              </a:defRPr>
            </a:lvl9pPr>
          </a:lstStyle>
          <a:p>
            <a:r>
              <a:rPr lang="en-US" sz="3600" b="1" i="0" dirty="0">
                <a:solidFill>
                  <a:schemeClr val="bg2">
                    <a:lumMod val="25000"/>
                  </a:schemeClr>
                </a:solidFill>
              </a:rPr>
              <a:t>The Prisoner’s Dilemma </a:t>
            </a:r>
          </a:p>
        </p:txBody>
      </p:sp>
      <p:pic>
        <p:nvPicPr>
          <p:cNvPr id="4" name="Picture 2" descr="The Prisoner's Dilemma | University of Michigan Heritage Project">
            <a:extLst>
              <a:ext uri="{FF2B5EF4-FFF2-40B4-BE49-F238E27FC236}">
                <a16:creationId xmlns:a16="http://schemas.microsoft.com/office/drawing/2014/main" id="{2F3474BD-78E8-4867-2ABF-104BB30501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3354" y="1656080"/>
            <a:ext cx="4975457" cy="263025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45BFDDC-5AB8-DB05-2FC7-D4FA3A02CBF0}"/>
              </a:ext>
            </a:extLst>
          </p:cNvPr>
          <p:cNvSpPr txBox="1"/>
          <p:nvPr/>
        </p:nvSpPr>
        <p:spPr>
          <a:xfrm>
            <a:off x="1381710" y="4424101"/>
            <a:ext cx="9784130" cy="1578021"/>
          </a:xfrm>
          <a:prstGeom prst="rect">
            <a:avLst/>
          </a:prstGeom>
          <a:noFill/>
          <a:ln>
            <a:noFill/>
          </a:ln>
        </p:spPr>
        <p:txBody>
          <a:bodyPr spcFirstLastPara="1" vert="horz" wrap="square" lIns="91425" tIns="91425" rIns="91425" bIns="91425" rtlCol="0" anchor="t" anchorCtr="0">
            <a:noAutofit/>
          </a:bodyPr>
          <a:lstStyle>
            <a:defPPr>
              <a:defRPr lang="en-US"/>
            </a:defPPr>
            <a:lvl1pPr indent="0">
              <a:lnSpc>
                <a:spcPct val="115000"/>
              </a:lnSpc>
              <a:spcBef>
                <a:spcPts val="1200"/>
              </a:spcBef>
              <a:buSzPts val="1800"/>
              <a:buFont typeface="Arial" panose="020B0604020202020204" pitchFamily="34" charset="0"/>
              <a:buNone/>
              <a:defRPr sz="2800">
                <a:solidFill>
                  <a:schemeClr val="bg2">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2900" dirty="0">
                <a:solidFill>
                  <a:schemeClr val="bg2">
                    <a:lumMod val="25000"/>
                  </a:schemeClr>
                </a:solidFill>
              </a:rPr>
              <a:t>The other participant is also part of the experiment but the two of you will never meet. In the experiment, there is the possibility that you will be awarded some money.</a:t>
            </a:r>
          </a:p>
        </p:txBody>
      </p:sp>
    </p:spTree>
    <p:extLst>
      <p:ext uri="{BB962C8B-B14F-4D97-AF65-F5344CB8AC3E}">
        <p14:creationId xmlns:p14="http://schemas.microsoft.com/office/powerpoint/2010/main" val="1388133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06;p40">
            <a:extLst>
              <a:ext uri="{FF2B5EF4-FFF2-40B4-BE49-F238E27FC236}">
                <a16:creationId xmlns:a16="http://schemas.microsoft.com/office/drawing/2014/main" id="{36D9A0D3-21B8-455E-950A-72C375EDDAD0}"/>
              </a:ext>
            </a:extLst>
          </p:cNvPr>
          <p:cNvSpPr txBox="1">
            <a:spLocks/>
          </p:cNvSpPr>
          <p:nvPr/>
        </p:nvSpPr>
        <p:spPr>
          <a:xfrm>
            <a:off x="1381709" y="1229660"/>
            <a:ext cx="4975457" cy="2795648"/>
          </a:xfrm>
          <a:prstGeom prst="rect">
            <a:avLst/>
          </a:prstGeom>
          <a:noFill/>
          <a:ln>
            <a:noFill/>
          </a:ln>
        </p:spPr>
        <p:txBody>
          <a:bodyPr spcFirstLastPara="1" vert="horz" wrap="square" lIns="91425" tIns="91425" rIns="91425" bIns="91425" rtlCol="0" anchor="t" anchorCtr="0">
            <a:noAutofit/>
          </a:bodyPr>
          <a:lstStyle>
            <a:defPPr>
              <a:defRPr lang="en-US"/>
            </a:defPPr>
            <a:lvl1pPr indent="0">
              <a:lnSpc>
                <a:spcPct val="115000"/>
              </a:lnSpc>
              <a:spcBef>
                <a:spcPts val="1200"/>
              </a:spcBef>
              <a:buSzPts val="1800"/>
              <a:buFont typeface="Arial" panose="020B0604020202020204" pitchFamily="34" charset="0"/>
              <a:buNone/>
              <a:defRPr sz="2900">
                <a:solidFill>
                  <a:schemeClr val="bg2">
                    <a:lumMod val="25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 sz="2700" dirty="0"/>
              <a:t>Both you and your unknown partner are required to make a choice: either choose to </a:t>
            </a:r>
            <a:r>
              <a:rPr lang="en" sz="2700" i="1" dirty="0"/>
              <a:t>“cooperate,” </a:t>
            </a:r>
            <a:r>
              <a:rPr lang="en" sz="2700" dirty="0"/>
              <a:t>maximizing your combined reward, or </a:t>
            </a:r>
            <a:r>
              <a:rPr lang="en" sz="2700" i="1" dirty="0"/>
              <a:t>“defect”</a:t>
            </a:r>
            <a:r>
              <a:rPr lang="en" sz="2700" dirty="0"/>
              <a:t>, (not cooperate) and thereby maximize your individual reward.</a:t>
            </a:r>
          </a:p>
        </p:txBody>
      </p:sp>
      <p:sp>
        <p:nvSpPr>
          <p:cNvPr id="3" name="TextBox 2">
            <a:extLst>
              <a:ext uri="{FF2B5EF4-FFF2-40B4-BE49-F238E27FC236}">
                <a16:creationId xmlns:a16="http://schemas.microsoft.com/office/drawing/2014/main" id="{1FE4A0CA-B322-D2A5-AA78-FF96A1236BB1}"/>
              </a:ext>
            </a:extLst>
          </p:cNvPr>
          <p:cNvSpPr txBox="1"/>
          <p:nvPr/>
        </p:nvSpPr>
        <p:spPr>
          <a:xfrm>
            <a:off x="1381709" y="570212"/>
            <a:ext cx="5762387" cy="6594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spcBef>
                <a:spcPts val="600"/>
              </a:spcBef>
              <a:buClr>
                <a:schemeClr val="accent1"/>
              </a:buClr>
              <a:buSzPts val="2800"/>
              <a:buFont typeface="Quicksand"/>
              <a:buNone/>
              <a:defRPr sz="2800" i="1">
                <a:solidFill>
                  <a:schemeClr val="accent1"/>
                </a:solidFill>
                <a:latin typeface="Quicksand"/>
                <a:ea typeface="Quicksand"/>
                <a:cs typeface="Quicksand"/>
                <a:sym typeface="Quicksand"/>
              </a:defRPr>
            </a:lvl1pPr>
            <a:lvl2pPr marL="914400" indent="-406400">
              <a:buClr>
                <a:schemeClr val="accent1"/>
              </a:buClr>
              <a:buSzPts val="2800"/>
              <a:buFont typeface="Quicksand"/>
              <a:buChar char="▫"/>
              <a:defRPr sz="2800" i="1">
                <a:solidFill>
                  <a:schemeClr val="accent1"/>
                </a:solidFill>
                <a:latin typeface="Quicksand"/>
                <a:ea typeface="Quicksand"/>
                <a:cs typeface="Quicksand"/>
                <a:sym typeface="Quicksand"/>
              </a:defRPr>
            </a:lvl2pPr>
            <a:lvl3pPr marL="1371600" indent="-406400">
              <a:buClr>
                <a:schemeClr val="accent1"/>
              </a:buClr>
              <a:buSzPts val="2800"/>
              <a:buFont typeface="Quicksand"/>
              <a:buChar char="■"/>
              <a:defRPr sz="2800" i="1">
                <a:solidFill>
                  <a:schemeClr val="accent1"/>
                </a:solidFill>
                <a:latin typeface="Quicksand"/>
                <a:ea typeface="Quicksand"/>
                <a:cs typeface="Quicksand"/>
                <a:sym typeface="Quicksand"/>
              </a:defRPr>
            </a:lvl3pPr>
            <a:lvl4pPr marL="1828800" indent="-406400">
              <a:buClr>
                <a:schemeClr val="accent1"/>
              </a:buClr>
              <a:buSzPts val="2800"/>
              <a:buFont typeface="Quicksand"/>
              <a:buChar char="●"/>
              <a:defRPr sz="2800" i="1">
                <a:solidFill>
                  <a:schemeClr val="accent1"/>
                </a:solidFill>
                <a:latin typeface="Quicksand"/>
                <a:ea typeface="Quicksand"/>
                <a:cs typeface="Quicksand"/>
                <a:sym typeface="Quicksand"/>
              </a:defRPr>
            </a:lvl4pPr>
            <a:lvl5pPr marL="2286000" indent="-406400">
              <a:buClr>
                <a:schemeClr val="accent1"/>
              </a:buClr>
              <a:buSzPts val="2800"/>
              <a:buFont typeface="Quicksand"/>
              <a:buChar char="○"/>
              <a:defRPr sz="2800" i="1">
                <a:solidFill>
                  <a:schemeClr val="accent1"/>
                </a:solidFill>
                <a:latin typeface="Quicksand"/>
                <a:ea typeface="Quicksand"/>
                <a:cs typeface="Quicksand"/>
                <a:sym typeface="Quicksand"/>
              </a:defRPr>
            </a:lvl5pPr>
            <a:lvl6pPr marL="2743200" indent="-406400">
              <a:buClr>
                <a:schemeClr val="accent1"/>
              </a:buClr>
              <a:buSzPts val="2800"/>
              <a:buFont typeface="Quicksand"/>
              <a:buChar char="■"/>
              <a:defRPr sz="2800" i="1">
                <a:solidFill>
                  <a:schemeClr val="accent1"/>
                </a:solidFill>
                <a:latin typeface="Quicksand"/>
                <a:ea typeface="Quicksand"/>
                <a:cs typeface="Quicksand"/>
                <a:sym typeface="Quicksand"/>
              </a:defRPr>
            </a:lvl6pPr>
            <a:lvl7pPr marL="3200400" indent="-406400">
              <a:buClr>
                <a:schemeClr val="accent1"/>
              </a:buClr>
              <a:buSzPts val="2800"/>
              <a:buFont typeface="Quicksand"/>
              <a:buChar char="●"/>
              <a:defRPr sz="2800" i="1">
                <a:solidFill>
                  <a:schemeClr val="accent1"/>
                </a:solidFill>
                <a:latin typeface="Quicksand"/>
                <a:ea typeface="Quicksand"/>
                <a:cs typeface="Quicksand"/>
                <a:sym typeface="Quicksand"/>
              </a:defRPr>
            </a:lvl7pPr>
            <a:lvl8pPr marL="3657600" indent="-406400">
              <a:buClr>
                <a:schemeClr val="accent1"/>
              </a:buClr>
              <a:buSzPts val="2800"/>
              <a:buFont typeface="Quicksand"/>
              <a:buChar char="○"/>
              <a:defRPr sz="2800" i="1">
                <a:solidFill>
                  <a:schemeClr val="accent1"/>
                </a:solidFill>
                <a:latin typeface="Quicksand"/>
                <a:ea typeface="Quicksand"/>
                <a:cs typeface="Quicksand"/>
                <a:sym typeface="Quicksand"/>
              </a:defRPr>
            </a:lvl8pPr>
            <a:lvl9pPr marL="4114800" indent="-406400">
              <a:buClr>
                <a:schemeClr val="accent1"/>
              </a:buClr>
              <a:buSzPts val="2800"/>
              <a:buFont typeface="Quicksand"/>
              <a:buChar char="■"/>
              <a:defRPr sz="2800" i="1">
                <a:solidFill>
                  <a:schemeClr val="accent1"/>
                </a:solidFill>
                <a:latin typeface="Quicksand"/>
                <a:ea typeface="Quicksand"/>
                <a:cs typeface="Quicksand"/>
                <a:sym typeface="Quicksand"/>
              </a:defRPr>
            </a:lvl9pPr>
          </a:lstStyle>
          <a:p>
            <a:r>
              <a:rPr lang="en-US" sz="3600" b="1" i="0" dirty="0">
                <a:solidFill>
                  <a:schemeClr val="bg2">
                    <a:lumMod val="25000"/>
                  </a:schemeClr>
                </a:solidFill>
              </a:rPr>
              <a:t>The Prisoner’s Dilemma </a:t>
            </a:r>
          </a:p>
        </p:txBody>
      </p:sp>
      <p:sp>
        <p:nvSpPr>
          <p:cNvPr id="5" name="TextBox 4">
            <a:extLst>
              <a:ext uri="{FF2B5EF4-FFF2-40B4-BE49-F238E27FC236}">
                <a16:creationId xmlns:a16="http://schemas.microsoft.com/office/drawing/2014/main" id="{045BFDDC-5AB8-DB05-2FC7-D4FA3A02CBF0}"/>
              </a:ext>
            </a:extLst>
          </p:cNvPr>
          <p:cNvSpPr txBox="1"/>
          <p:nvPr/>
        </p:nvSpPr>
        <p:spPr>
          <a:xfrm>
            <a:off x="1381710" y="4692434"/>
            <a:ext cx="10129570" cy="1578021"/>
          </a:xfrm>
          <a:prstGeom prst="rect">
            <a:avLst/>
          </a:prstGeom>
          <a:noFill/>
          <a:ln>
            <a:noFill/>
          </a:ln>
        </p:spPr>
        <p:txBody>
          <a:bodyPr spcFirstLastPara="1" vert="horz" wrap="square" lIns="91425" tIns="91425" rIns="91425" bIns="91425" rtlCol="0" anchor="t" anchorCtr="0">
            <a:noAutofit/>
          </a:bodyPr>
          <a:lstStyle>
            <a:defPPr>
              <a:defRPr lang="en-US"/>
            </a:defPPr>
            <a:lvl1pPr indent="0">
              <a:lnSpc>
                <a:spcPct val="115000"/>
              </a:lnSpc>
              <a:spcBef>
                <a:spcPts val="1200"/>
              </a:spcBef>
              <a:buSzPts val="1800"/>
              <a:buFont typeface="Arial" panose="020B0604020202020204" pitchFamily="34" charset="0"/>
              <a:buNone/>
              <a:defRPr sz="2900">
                <a:solidFill>
                  <a:schemeClr val="bg2">
                    <a:lumMod val="25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2700" dirty="0"/>
              <a:t>The choice you make, along with that of the other participant, will result in one of three unique outcomes to this task, illustrated below in the next Figure.</a:t>
            </a:r>
          </a:p>
        </p:txBody>
      </p:sp>
      <p:pic>
        <p:nvPicPr>
          <p:cNvPr id="6" name="Picture 2" descr="The Prisoner's Dilemma | University of Michigan Heritage Project">
            <a:extLst>
              <a:ext uri="{FF2B5EF4-FFF2-40B4-BE49-F238E27FC236}">
                <a16:creationId xmlns:a16="http://schemas.microsoft.com/office/drawing/2014/main" id="{45668CA3-DF29-BD83-0EEC-FFD94EE676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38462" y="1991953"/>
            <a:ext cx="4975457" cy="26302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3744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Google Shape;613;p41" descr="Chart&#10;&#10;Description automatically generated">
            <a:extLst>
              <a:ext uri="{FF2B5EF4-FFF2-40B4-BE49-F238E27FC236}">
                <a16:creationId xmlns:a16="http://schemas.microsoft.com/office/drawing/2014/main" id="{278B7172-3BAD-0680-EA86-46DE006F8E8D}"/>
              </a:ext>
            </a:extLst>
          </p:cNvPr>
          <p:cNvPicPr preferRelativeResize="0"/>
          <p:nvPr/>
        </p:nvPicPr>
        <p:blipFill rotWithShape="1">
          <a:blip r:embed="rId3"/>
          <a:srcRect t="798" b="1"/>
          <a:stretch/>
        </p:blipFill>
        <p:spPr>
          <a:xfrm>
            <a:off x="1075052" y="729205"/>
            <a:ext cx="8150184" cy="5679759"/>
          </a:xfrm>
          <a:prstGeom prst="rect">
            <a:avLst/>
          </a:prstGeom>
          <a:noFill/>
        </p:spPr>
      </p:pic>
      <p:sp>
        <p:nvSpPr>
          <p:cNvPr id="3" name="Google Shape;614;p41">
            <a:extLst>
              <a:ext uri="{FF2B5EF4-FFF2-40B4-BE49-F238E27FC236}">
                <a16:creationId xmlns:a16="http://schemas.microsoft.com/office/drawing/2014/main" id="{485938F0-8FDD-8AB8-F719-7BA9D395258C}"/>
              </a:ext>
            </a:extLst>
          </p:cNvPr>
          <p:cNvSpPr txBox="1"/>
          <p:nvPr/>
        </p:nvSpPr>
        <p:spPr>
          <a:xfrm>
            <a:off x="7298671" y="4245565"/>
            <a:ext cx="4036334" cy="2387600"/>
          </a:xfrm>
          <a:prstGeom prst="rect">
            <a:avLst/>
          </a:prstGeom>
        </p:spPr>
        <p:txBody>
          <a:bodyPr spcFirstLastPara="1" vert="horz" lIns="91440" tIns="45720" rIns="91440" bIns="45720" rtlCol="0" anchor="t" anchorCtr="0">
            <a:normAutofit/>
          </a:bodyPr>
          <a:lstStyle/>
          <a:p>
            <a:pPr marL="0" marR="0" lvl="0" indent="0" algn="ctr">
              <a:lnSpc>
                <a:spcPct val="90000"/>
              </a:lnSpc>
              <a:spcBef>
                <a:spcPct val="0"/>
              </a:spcBef>
              <a:spcAft>
                <a:spcPts val="600"/>
              </a:spcAft>
              <a:buClr>
                <a:srgbClr val="000000"/>
              </a:buClr>
              <a:buSzPts val="1400"/>
            </a:pPr>
            <a:r>
              <a:rPr lang="en-US" sz="3600" b="1" i="0" u="none" strike="noStrike" kern="1200" cap="none" dirty="0">
                <a:solidFill>
                  <a:schemeClr val="tx1"/>
                </a:solidFill>
                <a:latin typeface="+mj-lt"/>
                <a:ea typeface="+mj-ea"/>
                <a:cs typeface="+mj-cs"/>
                <a:sym typeface="Arial"/>
              </a:rPr>
              <a:t>Which strategy would you choose?</a:t>
            </a:r>
          </a:p>
        </p:txBody>
      </p:sp>
    </p:spTree>
    <p:extLst>
      <p:ext uri="{BB962C8B-B14F-4D97-AF65-F5344CB8AC3E}">
        <p14:creationId xmlns:p14="http://schemas.microsoft.com/office/powerpoint/2010/main" val="3735418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Google Shape;619;p42">
            <a:extLst>
              <a:ext uri="{FF2B5EF4-FFF2-40B4-BE49-F238E27FC236}">
                <a16:creationId xmlns:a16="http://schemas.microsoft.com/office/drawing/2014/main" id="{F797B4FC-8ADF-510E-DC9B-8DC69103B35A}"/>
              </a:ext>
            </a:extLst>
          </p:cNvPr>
          <p:cNvSpPr txBox="1">
            <a:spLocks/>
          </p:cNvSpPr>
          <p:nvPr/>
        </p:nvSpPr>
        <p:spPr>
          <a:xfrm>
            <a:off x="2245102" y="775512"/>
            <a:ext cx="6858000" cy="345000"/>
          </a:xfrm>
          <a:prstGeom prst="rect">
            <a:avLst/>
          </a:prstGeom>
          <a:noFill/>
          <a:ln>
            <a:no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chemeClr val="bg2">
                    <a:lumMod val="25000"/>
                  </a:schemeClr>
                </a:solidFill>
              </a:rPr>
              <a:t>Individual Differences in Cooperation </a:t>
            </a:r>
          </a:p>
        </p:txBody>
      </p:sp>
      <p:sp>
        <p:nvSpPr>
          <p:cNvPr id="29" name="Google Shape;621;p42">
            <a:extLst>
              <a:ext uri="{FF2B5EF4-FFF2-40B4-BE49-F238E27FC236}">
                <a16:creationId xmlns:a16="http://schemas.microsoft.com/office/drawing/2014/main" id="{A2FCD378-3F1E-43EB-CE52-ED0E8D7FEF0D}"/>
              </a:ext>
            </a:extLst>
          </p:cNvPr>
          <p:cNvSpPr txBox="1">
            <a:spLocks/>
          </p:cNvSpPr>
          <p:nvPr/>
        </p:nvSpPr>
        <p:spPr>
          <a:xfrm>
            <a:off x="2162751" y="1120512"/>
            <a:ext cx="6386513" cy="642938"/>
          </a:xfrm>
          <a:prstGeom prst="rect">
            <a:avLst/>
          </a:prstGeom>
          <a:noFill/>
          <a:ln>
            <a:noFill/>
          </a:ln>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381000">
              <a:lnSpc>
                <a:spcPct val="115000"/>
              </a:lnSpc>
              <a:spcBef>
                <a:spcPts val="600"/>
              </a:spcBef>
              <a:buSzPts val="2400"/>
              <a:buFont typeface="Arial" panose="020B0604020202020204" pitchFamily="34" charset="0"/>
              <a:buChar char="★"/>
            </a:pPr>
            <a:r>
              <a:rPr lang="en-US" b="1" dirty="0">
                <a:solidFill>
                  <a:schemeClr val="bg2">
                    <a:lumMod val="25000"/>
                  </a:schemeClr>
                </a:solidFill>
              </a:rPr>
              <a:t>Social Value Orientation (</a:t>
            </a:r>
            <a:r>
              <a:rPr lang="en-US" b="1" dirty="0" err="1">
                <a:solidFill>
                  <a:schemeClr val="bg2">
                    <a:lumMod val="25000"/>
                  </a:schemeClr>
                </a:solidFill>
              </a:rPr>
              <a:t>SVO</a:t>
            </a:r>
            <a:r>
              <a:rPr lang="en-US" b="1" dirty="0">
                <a:solidFill>
                  <a:schemeClr val="bg2">
                    <a:lumMod val="25000"/>
                  </a:schemeClr>
                </a:solidFill>
              </a:rPr>
              <a:t>)</a:t>
            </a:r>
          </a:p>
          <a:p>
            <a:pPr marL="457200" indent="0">
              <a:lnSpc>
                <a:spcPct val="115000"/>
              </a:lnSpc>
              <a:spcBef>
                <a:spcPts val="600"/>
              </a:spcBef>
              <a:buSzPts val="2400"/>
              <a:buFont typeface="Arial" panose="020B0604020202020204" pitchFamily="34" charset="0"/>
              <a:buNone/>
            </a:pPr>
            <a:endParaRPr lang="en-US" b="1" dirty="0">
              <a:solidFill>
                <a:schemeClr val="bg2">
                  <a:lumMod val="25000"/>
                </a:schemeClr>
              </a:solidFill>
            </a:endParaRPr>
          </a:p>
          <a:p>
            <a:pPr marL="0" indent="0">
              <a:lnSpc>
                <a:spcPct val="115000"/>
              </a:lnSpc>
              <a:spcBef>
                <a:spcPts val="600"/>
              </a:spcBef>
              <a:buSzPts val="2400"/>
              <a:buFont typeface="Arial" panose="020B0604020202020204" pitchFamily="34" charset="0"/>
              <a:buNone/>
            </a:pPr>
            <a:endParaRPr lang="en-US" b="1" dirty="0">
              <a:solidFill>
                <a:schemeClr val="bg2">
                  <a:lumMod val="25000"/>
                </a:schemeClr>
              </a:solidFill>
            </a:endParaRPr>
          </a:p>
          <a:p>
            <a:pPr marL="0" indent="0">
              <a:lnSpc>
                <a:spcPct val="115000"/>
              </a:lnSpc>
              <a:spcBef>
                <a:spcPts val="600"/>
              </a:spcBef>
              <a:buSzPts val="2400"/>
              <a:buFont typeface="Arial" panose="020B0604020202020204" pitchFamily="34" charset="0"/>
              <a:buNone/>
            </a:pPr>
            <a:endParaRPr lang="en-US" b="1" dirty="0">
              <a:solidFill>
                <a:schemeClr val="bg2">
                  <a:lumMod val="25000"/>
                </a:schemeClr>
              </a:solidFill>
            </a:endParaRPr>
          </a:p>
        </p:txBody>
      </p:sp>
      <p:grpSp>
        <p:nvGrpSpPr>
          <p:cNvPr id="30" name="Google Shape;622;p42">
            <a:extLst>
              <a:ext uri="{FF2B5EF4-FFF2-40B4-BE49-F238E27FC236}">
                <a16:creationId xmlns:a16="http://schemas.microsoft.com/office/drawing/2014/main" id="{AC3BC3F9-206D-55AA-40DA-D02E37B68656}"/>
              </a:ext>
            </a:extLst>
          </p:cNvPr>
          <p:cNvGrpSpPr/>
          <p:nvPr/>
        </p:nvGrpSpPr>
        <p:grpSpPr>
          <a:xfrm>
            <a:off x="2348582" y="2022440"/>
            <a:ext cx="7817698" cy="1189102"/>
            <a:chOff x="1593000" y="2322568"/>
            <a:chExt cx="5957975" cy="643500"/>
          </a:xfrm>
        </p:grpSpPr>
        <p:sp>
          <p:nvSpPr>
            <p:cNvPr id="31" name="Google Shape;623;p42">
              <a:extLst>
                <a:ext uri="{FF2B5EF4-FFF2-40B4-BE49-F238E27FC236}">
                  <a16:creationId xmlns:a16="http://schemas.microsoft.com/office/drawing/2014/main" id="{1D87827F-304C-44CD-52F6-0BDFFCC57E5B}"/>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2" name="Google Shape;624;p42">
              <a:extLst>
                <a:ext uri="{FF2B5EF4-FFF2-40B4-BE49-F238E27FC236}">
                  <a16:creationId xmlns:a16="http://schemas.microsoft.com/office/drawing/2014/main" id="{2AA7B01A-E5EE-0653-EF93-F9833AEB8B0C}"/>
                </a:ext>
              </a:extLst>
            </p:cNvPr>
            <p:cNvSpPr/>
            <p:nvPr/>
          </p:nvSpPr>
          <p:spPr>
            <a:xfrm flipH="1">
              <a:off x="2283025" y="2322575"/>
              <a:ext cx="1844400" cy="642600"/>
            </a:xfrm>
            <a:prstGeom prst="rect">
              <a:avLst/>
            </a:prstGeom>
            <a:solidFill>
              <a:schemeClr val="accent6">
                <a:lumMod val="40000"/>
                <a:lumOff val="6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3" name="Google Shape;625;p42">
              <a:extLst>
                <a:ext uri="{FF2B5EF4-FFF2-40B4-BE49-F238E27FC236}">
                  <a16:creationId xmlns:a16="http://schemas.microsoft.com/office/drawing/2014/main" id="{825D6BB7-B478-0D10-EB5B-8EC421F8FAAF}"/>
                </a:ext>
              </a:extLst>
            </p:cNvPr>
            <p:cNvSpPr/>
            <p:nvPr/>
          </p:nvSpPr>
          <p:spPr>
            <a:xfrm rot="-5400000">
              <a:off x="3501574" y="1934671"/>
              <a:ext cx="643356" cy="1419149"/>
            </a:xfrm>
            <a:prstGeom prst="flowChartOffpageConnector">
              <a:avLst/>
            </a:prstGeom>
            <a:solidFill>
              <a:schemeClr val="accent6">
                <a:lumMod val="40000"/>
                <a:lumOff val="6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4" name="Google Shape;626;p42">
              <a:extLst>
                <a:ext uri="{FF2B5EF4-FFF2-40B4-BE49-F238E27FC236}">
                  <a16:creationId xmlns:a16="http://schemas.microsoft.com/office/drawing/2014/main" id="{7446BCA0-A087-8DBA-189C-6E4AB49C50EA}"/>
                </a:ext>
              </a:extLst>
            </p:cNvPr>
            <p:cNvSpPr/>
            <p:nvPr/>
          </p:nvSpPr>
          <p:spPr>
            <a:xfrm>
              <a:off x="2327096" y="2399946"/>
              <a:ext cx="21714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800" b="0" i="0" u="none" strike="noStrike" cap="none" dirty="0">
                  <a:solidFill>
                    <a:schemeClr val="bg2">
                      <a:lumMod val="25000"/>
                    </a:schemeClr>
                  </a:solidFill>
                  <a:latin typeface="Roboto"/>
                  <a:ea typeface="Roboto"/>
                  <a:cs typeface="Roboto"/>
                  <a:sym typeface="Roboto"/>
                </a:rPr>
                <a:t>Cooperative Orientation</a:t>
              </a:r>
              <a:endParaRPr sz="2800" b="0" i="0" u="none" strike="noStrike" cap="none" dirty="0">
                <a:solidFill>
                  <a:schemeClr val="bg2">
                    <a:lumMod val="25000"/>
                  </a:schemeClr>
                </a:solidFill>
                <a:latin typeface="Roboto"/>
                <a:ea typeface="Roboto"/>
                <a:cs typeface="Roboto"/>
                <a:sym typeface="Roboto"/>
              </a:endParaRPr>
            </a:p>
          </p:txBody>
        </p:sp>
        <p:sp>
          <p:nvSpPr>
            <p:cNvPr id="35" name="Google Shape;627;p42">
              <a:extLst>
                <a:ext uri="{FF2B5EF4-FFF2-40B4-BE49-F238E27FC236}">
                  <a16:creationId xmlns:a16="http://schemas.microsoft.com/office/drawing/2014/main" id="{59A52177-330F-6FAA-F4DC-1E13E633E5E9}"/>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6" name="Google Shape;628;p42">
              <a:extLst>
                <a:ext uri="{FF2B5EF4-FFF2-40B4-BE49-F238E27FC236}">
                  <a16:creationId xmlns:a16="http://schemas.microsoft.com/office/drawing/2014/main" id="{EDD21F0F-6039-DB8C-49B6-E38023643AFC}"/>
                </a:ext>
              </a:extLst>
            </p:cNvPr>
            <p:cNvSpPr/>
            <p:nvPr/>
          </p:nvSpPr>
          <p:spPr>
            <a:xfrm>
              <a:off x="1593000" y="2322575"/>
              <a:ext cx="690000" cy="642600"/>
            </a:xfrm>
            <a:prstGeom prst="rect">
              <a:avLst/>
            </a:prstGeom>
            <a:solidFill>
              <a:schemeClr val="accent6">
                <a:lumMod val="40000"/>
                <a:lumOff val="60000"/>
              </a:schemeClr>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800" b="1" i="0" u="none" strike="noStrike" cap="none" dirty="0">
                  <a:solidFill>
                    <a:schemeClr val="bg2">
                      <a:lumMod val="25000"/>
                    </a:schemeClr>
                  </a:solidFill>
                  <a:latin typeface="Roboto Thin"/>
                  <a:ea typeface="Roboto Thin"/>
                  <a:cs typeface="Roboto Thin"/>
                  <a:sym typeface="Roboto Thin"/>
                </a:rPr>
                <a:t>01</a:t>
              </a:r>
              <a:endParaRPr sz="2800" b="1" i="0" u="none" strike="noStrike" cap="none" dirty="0">
                <a:solidFill>
                  <a:schemeClr val="bg2">
                    <a:lumMod val="25000"/>
                  </a:schemeClr>
                </a:solidFill>
                <a:latin typeface="Roboto Thin"/>
                <a:ea typeface="Roboto Thin"/>
                <a:cs typeface="Roboto Thin"/>
                <a:sym typeface="Roboto Thin"/>
              </a:endParaRPr>
            </a:p>
          </p:txBody>
        </p:sp>
        <p:sp>
          <p:nvSpPr>
            <p:cNvPr id="37" name="Google Shape;629;p42">
              <a:extLst>
                <a:ext uri="{FF2B5EF4-FFF2-40B4-BE49-F238E27FC236}">
                  <a16:creationId xmlns:a16="http://schemas.microsoft.com/office/drawing/2014/main" id="{32B37851-CA75-9B0B-B9A4-DB3CB1BE7A9B}"/>
                </a:ext>
              </a:extLst>
            </p:cNvPr>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    To want to bring about   </a:t>
              </a:r>
              <a:endParaRPr sz="2100" b="0" i="0" u="none" strike="noStrike" cap="none" dirty="0">
                <a:solidFill>
                  <a:schemeClr val="bg2">
                    <a:lumMod val="25000"/>
                  </a:schemeClr>
                </a:solidFill>
                <a:latin typeface="Roboto"/>
                <a:ea typeface="Roboto"/>
                <a:cs typeface="Roboto"/>
                <a:sym typeface="Roboto"/>
              </a:endParaRPr>
            </a:p>
            <a:p>
              <a:pPr marL="0" marR="0" lvl="0" indent="0" algn="l"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    positive outcomes for all </a:t>
              </a:r>
              <a:endParaRPr sz="2100" b="0" i="0" u="none" strike="noStrike" cap="none" dirty="0">
                <a:solidFill>
                  <a:schemeClr val="bg2">
                    <a:lumMod val="25000"/>
                  </a:schemeClr>
                </a:solidFill>
                <a:latin typeface="Roboto"/>
                <a:ea typeface="Roboto"/>
                <a:cs typeface="Roboto"/>
                <a:sym typeface="Roboto"/>
              </a:endParaRPr>
            </a:p>
          </p:txBody>
        </p:sp>
      </p:grpSp>
      <p:grpSp>
        <p:nvGrpSpPr>
          <p:cNvPr id="38" name="Google Shape;630;p42">
            <a:extLst>
              <a:ext uri="{FF2B5EF4-FFF2-40B4-BE49-F238E27FC236}">
                <a16:creationId xmlns:a16="http://schemas.microsoft.com/office/drawing/2014/main" id="{71ECCB82-2EDC-0EB7-119C-3C3C790FC734}"/>
              </a:ext>
            </a:extLst>
          </p:cNvPr>
          <p:cNvGrpSpPr/>
          <p:nvPr/>
        </p:nvGrpSpPr>
        <p:grpSpPr>
          <a:xfrm>
            <a:off x="2348581" y="3600255"/>
            <a:ext cx="7817701" cy="1189102"/>
            <a:chOff x="1593000" y="2322568"/>
            <a:chExt cx="5957975" cy="643500"/>
          </a:xfrm>
        </p:grpSpPr>
        <p:sp>
          <p:nvSpPr>
            <p:cNvPr id="39" name="Google Shape;631;p42">
              <a:extLst>
                <a:ext uri="{FF2B5EF4-FFF2-40B4-BE49-F238E27FC236}">
                  <a16:creationId xmlns:a16="http://schemas.microsoft.com/office/drawing/2014/main" id="{C9B8F400-48A2-AEED-5623-229892561CFD}"/>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0" name="Google Shape;632;p42">
              <a:extLst>
                <a:ext uri="{FF2B5EF4-FFF2-40B4-BE49-F238E27FC236}">
                  <a16:creationId xmlns:a16="http://schemas.microsoft.com/office/drawing/2014/main" id="{22FA42B6-E484-4418-CB58-6A9CBB9EF609}"/>
                </a:ext>
              </a:extLst>
            </p:cNvPr>
            <p:cNvSpPr/>
            <p:nvPr/>
          </p:nvSpPr>
          <p:spPr>
            <a:xfrm flipH="1">
              <a:off x="2283025" y="2322575"/>
              <a:ext cx="1844400" cy="6426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dirty="0">
                <a:solidFill>
                  <a:schemeClr val="bg2">
                    <a:lumMod val="25000"/>
                  </a:schemeClr>
                </a:solidFill>
                <a:latin typeface="Arial"/>
                <a:ea typeface="Arial"/>
                <a:cs typeface="Arial"/>
                <a:sym typeface="Arial"/>
              </a:endParaRPr>
            </a:p>
          </p:txBody>
        </p:sp>
        <p:sp>
          <p:nvSpPr>
            <p:cNvPr id="41" name="Google Shape;633;p42">
              <a:extLst>
                <a:ext uri="{FF2B5EF4-FFF2-40B4-BE49-F238E27FC236}">
                  <a16:creationId xmlns:a16="http://schemas.microsoft.com/office/drawing/2014/main" id="{C946CD6A-8165-5CAD-8508-42B28D6720DD}"/>
                </a:ext>
              </a:extLst>
            </p:cNvPr>
            <p:cNvSpPr/>
            <p:nvPr/>
          </p:nvSpPr>
          <p:spPr>
            <a:xfrm rot="-5400000">
              <a:off x="3501574" y="1934671"/>
              <a:ext cx="643356" cy="1419149"/>
            </a:xfrm>
            <a:prstGeom prst="flowChartOffpageConnector">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dirty="0">
                <a:solidFill>
                  <a:schemeClr val="bg2">
                    <a:lumMod val="25000"/>
                  </a:schemeClr>
                </a:solidFill>
                <a:latin typeface="Arial"/>
                <a:ea typeface="Arial"/>
                <a:cs typeface="Arial"/>
                <a:sym typeface="Arial"/>
              </a:endParaRPr>
            </a:p>
          </p:txBody>
        </p:sp>
        <p:sp>
          <p:nvSpPr>
            <p:cNvPr id="42" name="Google Shape;634;p42">
              <a:extLst>
                <a:ext uri="{FF2B5EF4-FFF2-40B4-BE49-F238E27FC236}">
                  <a16:creationId xmlns:a16="http://schemas.microsoft.com/office/drawing/2014/main" id="{A4D9CC98-BDF6-16D3-CC56-52D9B30BCE1A}"/>
                </a:ext>
              </a:extLst>
            </p:cNvPr>
            <p:cNvSpPr/>
            <p:nvPr/>
          </p:nvSpPr>
          <p:spPr>
            <a:xfrm>
              <a:off x="2327097" y="2399946"/>
              <a:ext cx="21714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800" b="0" i="0" u="none" strike="noStrike" cap="none" dirty="0">
                  <a:solidFill>
                    <a:schemeClr val="bg2">
                      <a:lumMod val="25000"/>
                    </a:schemeClr>
                  </a:solidFill>
                  <a:latin typeface="Roboto"/>
                  <a:ea typeface="Roboto"/>
                  <a:cs typeface="Roboto"/>
                  <a:sym typeface="Roboto"/>
                </a:rPr>
                <a:t>Individualistic Orientation</a:t>
              </a:r>
              <a:endParaRPr sz="2800" b="0" i="0" u="none" strike="noStrike" cap="none" dirty="0">
                <a:solidFill>
                  <a:schemeClr val="bg2">
                    <a:lumMod val="25000"/>
                  </a:schemeClr>
                </a:solidFill>
                <a:latin typeface="Roboto"/>
                <a:ea typeface="Roboto"/>
                <a:cs typeface="Roboto"/>
                <a:sym typeface="Roboto"/>
              </a:endParaRPr>
            </a:p>
          </p:txBody>
        </p:sp>
        <p:sp>
          <p:nvSpPr>
            <p:cNvPr id="43" name="Google Shape;635;p42">
              <a:extLst>
                <a:ext uri="{FF2B5EF4-FFF2-40B4-BE49-F238E27FC236}">
                  <a16:creationId xmlns:a16="http://schemas.microsoft.com/office/drawing/2014/main" id="{EC9F45B1-4093-B1FC-586C-379708F4C1AF}"/>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4" name="Google Shape;636;p42">
              <a:extLst>
                <a:ext uri="{FF2B5EF4-FFF2-40B4-BE49-F238E27FC236}">
                  <a16:creationId xmlns:a16="http://schemas.microsoft.com/office/drawing/2014/main" id="{94D19D41-FFB7-5E45-A4C3-E6C72DC58735}"/>
                </a:ext>
              </a:extLst>
            </p:cNvPr>
            <p:cNvSpPr/>
            <p:nvPr/>
          </p:nvSpPr>
          <p:spPr>
            <a:xfrm>
              <a:off x="1593000" y="2322575"/>
              <a:ext cx="690000" cy="6426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800" b="1" i="0" u="none" strike="noStrike" cap="none" dirty="0">
                  <a:solidFill>
                    <a:schemeClr val="bg2">
                      <a:lumMod val="25000"/>
                    </a:schemeClr>
                  </a:solidFill>
                  <a:latin typeface="Roboto Thin"/>
                  <a:ea typeface="Roboto Thin"/>
                  <a:cs typeface="Roboto Thin"/>
                  <a:sym typeface="Roboto Thin"/>
                </a:rPr>
                <a:t>02</a:t>
              </a:r>
              <a:endParaRPr sz="2800" b="1" i="0" u="none" strike="noStrike" cap="none" dirty="0">
                <a:solidFill>
                  <a:schemeClr val="bg2">
                    <a:lumMod val="25000"/>
                  </a:schemeClr>
                </a:solidFill>
                <a:latin typeface="Roboto Thin"/>
                <a:ea typeface="Roboto Thin"/>
                <a:cs typeface="Roboto Thin"/>
                <a:sym typeface="Roboto Thin"/>
              </a:endParaRPr>
            </a:p>
          </p:txBody>
        </p:sp>
        <p:sp>
          <p:nvSpPr>
            <p:cNvPr id="45" name="Google Shape;637;p42">
              <a:extLst>
                <a:ext uri="{FF2B5EF4-FFF2-40B4-BE49-F238E27FC236}">
                  <a16:creationId xmlns:a16="http://schemas.microsoft.com/office/drawing/2014/main" id="{CEB6E058-D9D7-036E-9988-5A4BFAB1FE28}"/>
                </a:ext>
              </a:extLst>
            </p:cNvPr>
            <p:cNvSpPr/>
            <p:nvPr/>
          </p:nvSpPr>
          <p:spPr>
            <a:xfrm>
              <a:off x="4632447" y="2323750"/>
              <a:ext cx="2841405" cy="642300"/>
            </a:xfrm>
            <a:prstGeom prst="rect">
              <a:avLst/>
            </a:prstGeom>
            <a:noFill/>
            <a:ln>
              <a:noFill/>
            </a:ln>
          </p:spPr>
          <p:txBody>
            <a:bodyPr spcFirstLastPara="1" wrap="square" lIns="91425" tIns="91425" rIns="91425" bIns="91425" anchor="ctr" anchorCtr="0">
              <a:noAutofit/>
            </a:bodyPr>
            <a:lstStyle/>
            <a:p>
              <a:pPr marL="0" marR="0" lvl="0" indent="0"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To be less concerned about the outcomes of others</a:t>
              </a:r>
              <a:endParaRPr sz="2100" b="0" i="0" u="none" strike="noStrike" cap="none" dirty="0">
                <a:solidFill>
                  <a:schemeClr val="bg2">
                    <a:lumMod val="25000"/>
                  </a:schemeClr>
                </a:solidFill>
                <a:latin typeface="Roboto"/>
                <a:ea typeface="Roboto"/>
                <a:cs typeface="Roboto"/>
                <a:sym typeface="Roboto"/>
              </a:endParaRPr>
            </a:p>
          </p:txBody>
        </p:sp>
      </p:grpSp>
      <p:grpSp>
        <p:nvGrpSpPr>
          <p:cNvPr id="46" name="Google Shape;638;p42">
            <a:extLst>
              <a:ext uri="{FF2B5EF4-FFF2-40B4-BE49-F238E27FC236}">
                <a16:creationId xmlns:a16="http://schemas.microsoft.com/office/drawing/2014/main" id="{30922A31-E6DD-1AA0-7F75-137E51340DC5}"/>
              </a:ext>
            </a:extLst>
          </p:cNvPr>
          <p:cNvGrpSpPr/>
          <p:nvPr/>
        </p:nvGrpSpPr>
        <p:grpSpPr>
          <a:xfrm>
            <a:off x="2348581" y="5178069"/>
            <a:ext cx="7817701" cy="1189102"/>
            <a:chOff x="1593000" y="2322568"/>
            <a:chExt cx="5957975" cy="643500"/>
          </a:xfrm>
        </p:grpSpPr>
        <p:sp>
          <p:nvSpPr>
            <p:cNvPr id="47" name="Google Shape;639;p42">
              <a:extLst>
                <a:ext uri="{FF2B5EF4-FFF2-40B4-BE49-F238E27FC236}">
                  <a16:creationId xmlns:a16="http://schemas.microsoft.com/office/drawing/2014/main" id="{DDD70E59-CFEB-0420-8F95-0B915B5F645A}"/>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8" name="Google Shape;640;p42">
              <a:extLst>
                <a:ext uri="{FF2B5EF4-FFF2-40B4-BE49-F238E27FC236}">
                  <a16:creationId xmlns:a16="http://schemas.microsoft.com/office/drawing/2014/main" id="{2243194B-2576-A1B2-84E4-81CD824D8669}"/>
                </a:ext>
              </a:extLst>
            </p:cNvPr>
            <p:cNvSpPr/>
            <p:nvPr/>
          </p:nvSpPr>
          <p:spPr>
            <a:xfrm flipH="1">
              <a:off x="2283025" y="2322575"/>
              <a:ext cx="1844400" cy="642600"/>
            </a:xfrm>
            <a:prstGeom prst="rect">
              <a:avLst/>
            </a:prstGeom>
            <a:solidFill>
              <a:srgbClr val="00B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9" name="Google Shape;641;p42">
              <a:extLst>
                <a:ext uri="{FF2B5EF4-FFF2-40B4-BE49-F238E27FC236}">
                  <a16:creationId xmlns:a16="http://schemas.microsoft.com/office/drawing/2014/main" id="{27DD4329-892D-4B97-E715-47700D2C43B7}"/>
                </a:ext>
              </a:extLst>
            </p:cNvPr>
            <p:cNvSpPr/>
            <p:nvPr/>
          </p:nvSpPr>
          <p:spPr>
            <a:xfrm rot="-5400000">
              <a:off x="3501574" y="1934671"/>
              <a:ext cx="643356" cy="1419149"/>
            </a:xfrm>
            <a:prstGeom prst="flowChartOffpageConnector">
              <a:avLst/>
            </a:prstGeom>
            <a:solidFill>
              <a:srgbClr val="00B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50" name="Google Shape;642;p42">
              <a:extLst>
                <a:ext uri="{FF2B5EF4-FFF2-40B4-BE49-F238E27FC236}">
                  <a16:creationId xmlns:a16="http://schemas.microsoft.com/office/drawing/2014/main" id="{6BEAB89A-0499-38C9-788A-913B3F55D933}"/>
                </a:ext>
              </a:extLst>
            </p:cNvPr>
            <p:cNvSpPr/>
            <p:nvPr/>
          </p:nvSpPr>
          <p:spPr>
            <a:xfrm>
              <a:off x="2335700" y="2399946"/>
              <a:ext cx="21117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800" b="0" i="0" u="none" strike="noStrike" cap="none" dirty="0">
                  <a:solidFill>
                    <a:schemeClr val="bg2">
                      <a:lumMod val="25000"/>
                    </a:schemeClr>
                  </a:solidFill>
                  <a:latin typeface="Roboto"/>
                  <a:ea typeface="Roboto"/>
                  <a:cs typeface="Roboto"/>
                  <a:sym typeface="Roboto"/>
                </a:rPr>
                <a:t>Competitive Orientation</a:t>
              </a:r>
              <a:endParaRPr sz="2800" b="0" i="0" u="none" strike="noStrike" cap="none" dirty="0">
                <a:solidFill>
                  <a:schemeClr val="bg2">
                    <a:lumMod val="25000"/>
                  </a:schemeClr>
                </a:solidFill>
                <a:latin typeface="Roboto"/>
                <a:ea typeface="Roboto"/>
                <a:cs typeface="Roboto"/>
                <a:sym typeface="Roboto"/>
              </a:endParaRPr>
            </a:p>
          </p:txBody>
        </p:sp>
        <p:sp>
          <p:nvSpPr>
            <p:cNvPr id="51" name="Google Shape;643;p42">
              <a:extLst>
                <a:ext uri="{FF2B5EF4-FFF2-40B4-BE49-F238E27FC236}">
                  <a16:creationId xmlns:a16="http://schemas.microsoft.com/office/drawing/2014/main" id="{109005A2-B436-949D-FCB5-79A292A803DC}"/>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52" name="Google Shape;644;p42">
              <a:extLst>
                <a:ext uri="{FF2B5EF4-FFF2-40B4-BE49-F238E27FC236}">
                  <a16:creationId xmlns:a16="http://schemas.microsoft.com/office/drawing/2014/main" id="{61F94323-BF93-6BD2-D33A-EB18BA45F5EA}"/>
                </a:ext>
              </a:extLst>
            </p:cNvPr>
            <p:cNvSpPr/>
            <p:nvPr/>
          </p:nvSpPr>
          <p:spPr>
            <a:xfrm>
              <a:off x="1593000" y="2322575"/>
              <a:ext cx="690000" cy="642600"/>
            </a:xfrm>
            <a:prstGeom prst="rect">
              <a:avLst/>
            </a:prstGeom>
            <a:solidFill>
              <a:srgbClr val="00B0F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800" b="1" i="0" u="none" strike="noStrike" cap="none" dirty="0">
                  <a:solidFill>
                    <a:schemeClr val="bg2">
                      <a:lumMod val="25000"/>
                    </a:schemeClr>
                  </a:solidFill>
                  <a:latin typeface="Roboto Thin"/>
                  <a:ea typeface="Roboto Thin"/>
                  <a:cs typeface="Roboto Thin"/>
                  <a:sym typeface="Roboto Thin"/>
                </a:rPr>
                <a:t>03</a:t>
              </a:r>
              <a:endParaRPr sz="2800" b="1" i="0" u="none" strike="noStrike" cap="none" dirty="0">
                <a:solidFill>
                  <a:schemeClr val="bg2">
                    <a:lumMod val="25000"/>
                  </a:schemeClr>
                </a:solidFill>
                <a:latin typeface="Roboto Thin"/>
                <a:ea typeface="Roboto Thin"/>
                <a:cs typeface="Roboto Thin"/>
                <a:sym typeface="Roboto Thin"/>
              </a:endParaRPr>
            </a:p>
          </p:txBody>
        </p:sp>
        <p:sp>
          <p:nvSpPr>
            <p:cNvPr id="53" name="Google Shape;645;p42">
              <a:extLst>
                <a:ext uri="{FF2B5EF4-FFF2-40B4-BE49-F238E27FC236}">
                  <a16:creationId xmlns:a16="http://schemas.microsoft.com/office/drawing/2014/main" id="{5CF9C5AB-9F1A-D5DA-9D00-4E7C9E574C0B}"/>
                </a:ext>
              </a:extLst>
            </p:cNvPr>
            <p:cNvSpPr/>
            <p:nvPr/>
          </p:nvSpPr>
          <p:spPr>
            <a:xfrm>
              <a:off x="4632446" y="2323750"/>
              <a:ext cx="2841406" cy="6423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To seek to undermine others in order to get ahead</a:t>
              </a:r>
              <a:endParaRPr sz="2100" b="0" i="0" u="none" strike="noStrike" cap="none" dirty="0">
                <a:solidFill>
                  <a:schemeClr val="bg2">
                    <a:lumMod val="25000"/>
                  </a:schemeClr>
                </a:solidFill>
                <a:latin typeface="Roboto"/>
                <a:ea typeface="Roboto"/>
                <a:cs typeface="Roboto"/>
                <a:sym typeface="Roboto"/>
              </a:endParaRPr>
            </a:p>
          </p:txBody>
        </p:sp>
      </p:grpSp>
    </p:spTree>
    <p:extLst>
      <p:ext uri="{BB962C8B-B14F-4D97-AF65-F5344CB8AC3E}">
        <p14:creationId xmlns:p14="http://schemas.microsoft.com/office/powerpoint/2010/main" val="941346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1000"/>
                                        <p:tgtEl>
                                          <p:spTgt spid="30"/>
                                        </p:tgtEl>
                                      </p:cBhvr>
                                    </p:animEffect>
                                    <p:anim calcmode="lin" valueType="num">
                                      <p:cBhvr>
                                        <p:cTn id="14" dur="1000" fill="hold"/>
                                        <p:tgtEl>
                                          <p:spTgt spid="30"/>
                                        </p:tgtEl>
                                        <p:attrNameLst>
                                          <p:attrName>ppt_x</p:attrName>
                                        </p:attrNameLst>
                                      </p:cBhvr>
                                      <p:tavLst>
                                        <p:tav tm="0">
                                          <p:val>
                                            <p:strVal val="#ppt_x"/>
                                          </p:val>
                                        </p:tav>
                                        <p:tav tm="100000">
                                          <p:val>
                                            <p:strVal val="#ppt_x"/>
                                          </p:val>
                                        </p:tav>
                                      </p:tavLst>
                                    </p:anim>
                                    <p:anim calcmode="lin" valueType="num">
                                      <p:cBhvr>
                                        <p:cTn id="15"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1000"/>
                                        <p:tgtEl>
                                          <p:spTgt spid="38"/>
                                        </p:tgtEl>
                                      </p:cBhvr>
                                    </p:animEffect>
                                    <p:anim calcmode="lin" valueType="num">
                                      <p:cBhvr>
                                        <p:cTn id="21" dur="1000" fill="hold"/>
                                        <p:tgtEl>
                                          <p:spTgt spid="38"/>
                                        </p:tgtEl>
                                        <p:attrNameLst>
                                          <p:attrName>ppt_x</p:attrName>
                                        </p:attrNameLst>
                                      </p:cBhvr>
                                      <p:tavLst>
                                        <p:tav tm="0">
                                          <p:val>
                                            <p:strVal val="#ppt_x"/>
                                          </p:val>
                                        </p:tav>
                                        <p:tav tm="100000">
                                          <p:val>
                                            <p:strVal val="#ppt_x"/>
                                          </p:val>
                                        </p:tav>
                                      </p:tavLst>
                                    </p:anim>
                                    <p:anim calcmode="lin" valueType="num">
                                      <p:cBhvr>
                                        <p:cTn id="22"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fade">
                                      <p:cBhvr>
                                        <p:cTn id="27" dur="1000"/>
                                        <p:tgtEl>
                                          <p:spTgt spid="46"/>
                                        </p:tgtEl>
                                      </p:cBhvr>
                                    </p:animEffect>
                                    <p:anim calcmode="lin" valueType="num">
                                      <p:cBhvr>
                                        <p:cTn id="28" dur="1000" fill="hold"/>
                                        <p:tgtEl>
                                          <p:spTgt spid="46"/>
                                        </p:tgtEl>
                                        <p:attrNameLst>
                                          <p:attrName>ppt_x</p:attrName>
                                        </p:attrNameLst>
                                      </p:cBhvr>
                                      <p:tavLst>
                                        <p:tav tm="0">
                                          <p:val>
                                            <p:strVal val="#ppt_x"/>
                                          </p:val>
                                        </p:tav>
                                        <p:tav tm="100000">
                                          <p:val>
                                            <p:strVal val="#ppt_x"/>
                                          </p:val>
                                        </p:tav>
                                      </p:tavLst>
                                    </p:anim>
                                    <p:anim calcmode="lin" valueType="num">
                                      <p:cBhvr>
                                        <p:cTn id="29"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oogle Shape;650;p43">
            <a:extLst>
              <a:ext uri="{FF2B5EF4-FFF2-40B4-BE49-F238E27FC236}">
                <a16:creationId xmlns:a16="http://schemas.microsoft.com/office/drawing/2014/main" id="{50681037-8614-A847-E4EE-EB8F2B827888}"/>
              </a:ext>
            </a:extLst>
          </p:cNvPr>
          <p:cNvPicPr preferRelativeResize="0"/>
          <p:nvPr/>
        </p:nvPicPr>
        <p:blipFill rotWithShape="1">
          <a:blip r:embed="rId3">
            <a:alphaModFix/>
          </a:blip>
          <a:srcRect/>
          <a:stretch/>
        </p:blipFill>
        <p:spPr>
          <a:xfrm>
            <a:off x="1897613" y="1829062"/>
            <a:ext cx="8852559" cy="3692062"/>
          </a:xfrm>
          <a:prstGeom prst="rect">
            <a:avLst/>
          </a:prstGeom>
          <a:noFill/>
          <a:ln>
            <a:noFill/>
          </a:ln>
        </p:spPr>
      </p:pic>
      <p:sp>
        <p:nvSpPr>
          <p:cNvPr id="7" name="TextBox 6">
            <a:extLst>
              <a:ext uri="{FF2B5EF4-FFF2-40B4-BE49-F238E27FC236}">
                <a16:creationId xmlns:a16="http://schemas.microsoft.com/office/drawing/2014/main" id="{A5A59362-3B7B-C4F8-8534-08D379B69C58}"/>
              </a:ext>
            </a:extLst>
          </p:cNvPr>
          <p:cNvSpPr txBox="1"/>
          <p:nvPr/>
        </p:nvSpPr>
        <p:spPr>
          <a:xfrm>
            <a:off x="1954280" y="5521124"/>
            <a:ext cx="8739224" cy="461665"/>
          </a:xfrm>
          <a:prstGeom prst="rect">
            <a:avLst/>
          </a:prstGeom>
          <a:noFill/>
        </p:spPr>
        <p:txBody>
          <a:bodyPr wrap="square">
            <a:spAutoFit/>
          </a:bodyPr>
          <a:lstStyle/>
          <a:p>
            <a:pPr algn="ctr"/>
            <a:r>
              <a:rPr lang="en-US" sz="2400" dirty="0">
                <a:solidFill>
                  <a:schemeClr val="bg2">
                    <a:lumMod val="25000"/>
                  </a:schemeClr>
                </a:solidFill>
                <a:latin typeface="Quicksand" panose="020B0604020202020204" charset="0"/>
              </a:rPr>
              <a:t>D</a:t>
            </a:r>
            <a:r>
              <a:rPr lang="en-US" sz="2400" b="0" i="0" u="none" strike="noStrike" baseline="0" dirty="0">
                <a:solidFill>
                  <a:schemeClr val="bg2">
                    <a:lumMod val="25000"/>
                  </a:schemeClr>
                </a:solidFill>
                <a:latin typeface="Quicksand" panose="020B0604020202020204" charset="0"/>
              </a:rPr>
              <a:t>istributions of resources between oneself and an “OTHER”</a:t>
            </a:r>
            <a:endParaRPr lang="en-US" sz="2400" dirty="0">
              <a:solidFill>
                <a:schemeClr val="bg2">
                  <a:lumMod val="25000"/>
                </a:schemeClr>
              </a:solidFill>
              <a:latin typeface="Quicksand" panose="020B0604020202020204" charset="0"/>
            </a:endParaRPr>
          </a:p>
        </p:txBody>
      </p:sp>
      <p:grpSp>
        <p:nvGrpSpPr>
          <p:cNvPr id="14" name="Group 13">
            <a:extLst>
              <a:ext uri="{FF2B5EF4-FFF2-40B4-BE49-F238E27FC236}">
                <a16:creationId xmlns:a16="http://schemas.microsoft.com/office/drawing/2014/main" id="{509C0290-AFB6-7C81-439C-E87A1122510C}"/>
              </a:ext>
            </a:extLst>
          </p:cNvPr>
          <p:cNvGrpSpPr/>
          <p:nvPr/>
        </p:nvGrpSpPr>
        <p:grpSpPr>
          <a:xfrm>
            <a:off x="4406540" y="833377"/>
            <a:ext cx="2542604" cy="4444679"/>
            <a:chOff x="4638034" y="902825"/>
            <a:chExt cx="2542604" cy="4444679"/>
          </a:xfrm>
        </p:grpSpPr>
        <p:sp>
          <p:nvSpPr>
            <p:cNvPr id="9" name="Rectangle 8">
              <a:extLst>
                <a:ext uri="{FF2B5EF4-FFF2-40B4-BE49-F238E27FC236}">
                  <a16:creationId xmlns:a16="http://schemas.microsoft.com/office/drawing/2014/main" id="{916FF805-4A6A-6F66-4059-0A10274526C2}"/>
                </a:ext>
              </a:extLst>
            </p:cNvPr>
            <p:cNvSpPr/>
            <p:nvPr/>
          </p:nvSpPr>
          <p:spPr>
            <a:xfrm>
              <a:off x="5000263" y="902825"/>
              <a:ext cx="1764946" cy="4444679"/>
            </a:xfrm>
            <a:prstGeom prst="rect">
              <a:avLst/>
            </a:prstGeom>
            <a:solidFill>
              <a:srgbClr val="FF0000">
                <a:alpha val="30000"/>
              </a:srgbClr>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dirty="0"/>
            </a:p>
          </p:txBody>
        </p:sp>
        <p:sp>
          <p:nvSpPr>
            <p:cNvPr id="3" name="Google Shape;626;p42">
              <a:extLst>
                <a:ext uri="{FF2B5EF4-FFF2-40B4-BE49-F238E27FC236}">
                  <a16:creationId xmlns:a16="http://schemas.microsoft.com/office/drawing/2014/main" id="{F83736CD-50E5-7C10-21E9-D0ABB9A25DC6}"/>
                </a:ext>
              </a:extLst>
            </p:cNvPr>
            <p:cNvSpPr/>
            <p:nvPr/>
          </p:nvSpPr>
          <p:spPr>
            <a:xfrm>
              <a:off x="4638034" y="1080755"/>
              <a:ext cx="2542604" cy="817755"/>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FF0000"/>
                  </a:solidFill>
                  <a:latin typeface="Roboto"/>
                  <a:ea typeface="Roboto"/>
                  <a:cs typeface="Roboto"/>
                  <a:sym typeface="Roboto"/>
                </a:rPr>
                <a:t>Competitive</a:t>
              </a:r>
            </a:p>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FF0000"/>
                  </a:solidFill>
                  <a:latin typeface="Roboto"/>
                  <a:ea typeface="Roboto"/>
                  <a:cs typeface="Roboto"/>
                  <a:sym typeface="Roboto"/>
                </a:rPr>
                <a:t>orientation</a:t>
              </a:r>
              <a:endParaRPr sz="2000" b="1" i="0" u="none" strike="noStrike" cap="none" dirty="0">
                <a:solidFill>
                  <a:srgbClr val="FF0000"/>
                </a:solidFill>
                <a:latin typeface="Roboto"/>
                <a:ea typeface="Roboto"/>
                <a:cs typeface="Roboto"/>
                <a:sym typeface="Roboto"/>
              </a:endParaRPr>
            </a:p>
          </p:txBody>
        </p:sp>
      </p:grpSp>
      <p:grpSp>
        <p:nvGrpSpPr>
          <p:cNvPr id="16" name="Group 15">
            <a:extLst>
              <a:ext uri="{FF2B5EF4-FFF2-40B4-BE49-F238E27FC236}">
                <a16:creationId xmlns:a16="http://schemas.microsoft.com/office/drawing/2014/main" id="{18722603-E20B-6419-FD2F-3F1EFD4A4751}"/>
              </a:ext>
            </a:extLst>
          </p:cNvPr>
          <p:cNvGrpSpPr/>
          <p:nvPr/>
        </p:nvGrpSpPr>
        <p:grpSpPr>
          <a:xfrm>
            <a:off x="8358675" y="833377"/>
            <a:ext cx="2542604" cy="4444679"/>
            <a:chOff x="8590169" y="902825"/>
            <a:chExt cx="2542604" cy="4444679"/>
          </a:xfrm>
        </p:grpSpPr>
        <p:sp>
          <p:nvSpPr>
            <p:cNvPr id="13" name="Rectangle 12">
              <a:extLst>
                <a:ext uri="{FF2B5EF4-FFF2-40B4-BE49-F238E27FC236}">
                  <a16:creationId xmlns:a16="http://schemas.microsoft.com/office/drawing/2014/main" id="{97C21A7E-3CB0-2C6B-5B92-46E91754A4CB}"/>
                </a:ext>
              </a:extLst>
            </p:cNvPr>
            <p:cNvSpPr/>
            <p:nvPr/>
          </p:nvSpPr>
          <p:spPr>
            <a:xfrm>
              <a:off x="8985919" y="902825"/>
              <a:ext cx="1764946" cy="4444679"/>
            </a:xfrm>
            <a:prstGeom prst="rect">
              <a:avLst/>
            </a:prstGeom>
            <a:solidFill>
              <a:srgbClr val="7030A0">
                <a:alpha val="30000"/>
              </a:srgbClr>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dirty="0"/>
            </a:p>
          </p:txBody>
        </p:sp>
        <p:sp>
          <p:nvSpPr>
            <p:cNvPr id="4" name="Google Shape;626;p42">
              <a:extLst>
                <a:ext uri="{FF2B5EF4-FFF2-40B4-BE49-F238E27FC236}">
                  <a16:creationId xmlns:a16="http://schemas.microsoft.com/office/drawing/2014/main" id="{49A6AD09-3467-4E28-5102-134A4FF6053A}"/>
                </a:ext>
              </a:extLst>
            </p:cNvPr>
            <p:cNvSpPr/>
            <p:nvPr/>
          </p:nvSpPr>
          <p:spPr>
            <a:xfrm>
              <a:off x="8590169" y="1080755"/>
              <a:ext cx="2542604" cy="817755"/>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7030A0"/>
                  </a:solidFill>
                  <a:latin typeface="Roboto"/>
                  <a:ea typeface="Roboto"/>
                  <a:cs typeface="Roboto"/>
                  <a:sym typeface="Roboto"/>
                </a:rPr>
                <a:t>Individualistic</a:t>
              </a:r>
            </a:p>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7030A0"/>
                  </a:solidFill>
                  <a:latin typeface="Roboto"/>
                  <a:ea typeface="Roboto"/>
                  <a:cs typeface="Roboto"/>
                  <a:sym typeface="Roboto"/>
                </a:rPr>
                <a:t>orientation</a:t>
              </a:r>
              <a:endParaRPr sz="2000" b="1" i="0" u="none" strike="noStrike" cap="none" dirty="0">
                <a:solidFill>
                  <a:srgbClr val="7030A0"/>
                </a:solidFill>
                <a:latin typeface="Roboto"/>
                <a:ea typeface="Roboto"/>
                <a:cs typeface="Roboto"/>
                <a:sym typeface="Roboto"/>
              </a:endParaRPr>
            </a:p>
          </p:txBody>
        </p:sp>
      </p:grpSp>
      <p:grpSp>
        <p:nvGrpSpPr>
          <p:cNvPr id="15" name="Group 14">
            <a:extLst>
              <a:ext uri="{FF2B5EF4-FFF2-40B4-BE49-F238E27FC236}">
                <a16:creationId xmlns:a16="http://schemas.microsoft.com/office/drawing/2014/main" id="{C1823243-1B2E-A567-5E92-68D769E52EB8}"/>
              </a:ext>
            </a:extLst>
          </p:cNvPr>
          <p:cNvGrpSpPr/>
          <p:nvPr/>
        </p:nvGrpSpPr>
        <p:grpSpPr>
          <a:xfrm>
            <a:off x="6382608" y="833377"/>
            <a:ext cx="2542604" cy="4444679"/>
            <a:chOff x="6614102" y="902825"/>
            <a:chExt cx="2542604" cy="4444679"/>
          </a:xfrm>
        </p:grpSpPr>
        <p:sp>
          <p:nvSpPr>
            <p:cNvPr id="12" name="Rectangle 11">
              <a:extLst>
                <a:ext uri="{FF2B5EF4-FFF2-40B4-BE49-F238E27FC236}">
                  <a16:creationId xmlns:a16="http://schemas.microsoft.com/office/drawing/2014/main" id="{E2B4D904-8428-ECC4-B55B-E19D1C931A3C}"/>
                </a:ext>
              </a:extLst>
            </p:cNvPr>
            <p:cNvSpPr/>
            <p:nvPr/>
          </p:nvSpPr>
          <p:spPr>
            <a:xfrm>
              <a:off x="6989630" y="902825"/>
              <a:ext cx="1764946" cy="4444679"/>
            </a:xfrm>
            <a:prstGeom prst="rect">
              <a:avLst/>
            </a:prstGeom>
            <a:solidFill>
              <a:schemeClr val="accent1">
                <a:alpha val="3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2" name="Google Shape;626;p42">
              <a:extLst>
                <a:ext uri="{FF2B5EF4-FFF2-40B4-BE49-F238E27FC236}">
                  <a16:creationId xmlns:a16="http://schemas.microsoft.com/office/drawing/2014/main" id="{A8DCD57F-7B3F-B255-5D4C-9F558D6DA864}"/>
                </a:ext>
              </a:extLst>
            </p:cNvPr>
            <p:cNvSpPr/>
            <p:nvPr/>
          </p:nvSpPr>
          <p:spPr>
            <a:xfrm>
              <a:off x="6614102" y="1080755"/>
              <a:ext cx="2542604" cy="817755"/>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0070C0"/>
                  </a:solidFill>
                  <a:latin typeface="Roboto"/>
                  <a:ea typeface="Roboto"/>
                  <a:cs typeface="Roboto"/>
                  <a:sym typeface="Roboto"/>
                </a:rPr>
                <a:t>Cooperative</a:t>
              </a:r>
            </a:p>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0070C0"/>
                  </a:solidFill>
                  <a:latin typeface="Roboto"/>
                  <a:ea typeface="Roboto"/>
                  <a:cs typeface="Roboto"/>
                  <a:sym typeface="Roboto"/>
                </a:rPr>
                <a:t>orientation</a:t>
              </a:r>
              <a:endParaRPr sz="2000" b="1" i="0" u="none" strike="noStrike" cap="none" dirty="0">
                <a:solidFill>
                  <a:srgbClr val="0070C0"/>
                </a:solidFill>
                <a:latin typeface="Roboto"/>
                <a:ea typeface="Roboto"/>
                <a:cs typeface="Roboto"/>
                <a:sym typeface="Roboto"/>
              </a:endParaRPr>
            </a:p>
          </p:txBody>
        </p:sp>
      </p:grpSp>
    </p:spTree>
    <p:extLst>
      <p:ext uri="{BB962C8B-B14F-4D97-AF65-F5344CB8AC3E}">
        <p14:creationId xmlns:p14="http://schemas.microsoft.com/office/powerpoint/2010/main" val="579924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57;p44">
            <a:extLst>
              <a:ext uri="{FF2B5EF4-FFF2-40B4-BE49-F238E27FC236}">
                <a16:creationId xmlns:a16="http://schemas.microsoft.com/office/drawing/2014/main" id="{BA01C00A-AA66-0E8A-5F76-D3F2BC5B6B4C}"/>
              </a:ext>
            </a:extLst>
          </p:cNvPr>
          <p:cNvSpPr txBox="1">
            <a:spLocks/>
          </p:cNvSpPr>
          <p:nvPr/>
        </p:nvSpPr>
        <p:spPr>
          <a:xfrm>
            <a:off x="1791792" y="1205614"/>
            <a:ext cx="4741988" cy="863233"/>
          </a:xfrm>
          <a:prstGeom prst="rect">
            <a:avLst/>
          </a:prstGeom>
          <a:noFill/>
          <a:ln>
            <a:noFill/>
          </a:ln>
        </p:spPr>
        <p:txBody>
          <a:bodyPr spcFirstLastPara="1" vert="horz" wrap="square" lIns="91425" tIns="91425" rIns="91425" bIns="91425" rtlCol="0" anchor="t" anchorCtr="0">
            <a:noAutofit/>
          </a:bodyPr>
          <a:lstStyle>
            <a:defPPr>
              <a:defRPr lang="en-US"/>
            </a:defPPr>
            <a:lvl1pPr marL="457200" indent="-381000">
              <a:lnSpc>
                <a:spcPct val="115000"/>
              </a:lnSpc>
              <a:spcBef>
                <a:spcPts val="600"/>
              </a:spcBef>
              <a:buSzPts val="2400"/>
              <a:buFont typeface="Arial" panose="020B0604020202020204" pitchFamily="34" charset="0"/>
              <a:buChar char="★"/>
              <a:defRPr sz="2800" b="1">
                <a:solidFill>
                  <a:schemeClr val="bg2">
                    <a:lumMod val="25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gn="r"/>
            <a:r>
              <a:rPr lang="en-US" sz="3200" dirty="0"/>
              <a:t>Empathic Ability</a:t>
            </a:r>
          </a:p>
          <a:p>
            <a:pPr algn="r"/>
            <a:endParaRPr lang="en-US" sz="3200" dirty="0"/>
          </a:p>
          <a:p>
            <a:pPr algn="r"/>
            <a:endParaRPr lang="en-US" sz="3200" dirty="0"/>
          </a:p>
        </p:txBody>
      </p:sp>
      <p:pic>
        <p:nvPicPr>
          <p:cNvPr id="3" name="Google Shape;658;p44">
            <a:extLst>
              <a:ext uri="{FF2B5EF4-FFF2-40B4-BE49-F238E27FC236}">
                <a16:creationId xmlns:a16="http://schemas.microsoft.com/office/drawing/2014/main" id="{4C9E3F6E-F406-8EB3-9196-D7C5B641645C}"/>
              </a:ext>
            </a:extLst>
          </p:cNvPr>
          <p:cNvPicPr preferRelativeResize="0"/>
          <p:nvPr/>
        </p:nvPicPr>
        <p:blipFill rotWithShape="1">
          <a:blip r:embed="rId3">
            <a:alphaModFix/>
          </a:blip>
          <a:srcRect t="2662"/>
          <a:stretch/>
        </p:blipFill>
        <p:spPr>
          <a:xfrm>
            <a:off x="6660577" y="1400537"/>
            <a:ext cx="4485845" cy="4776838"/>
          </a:xfrm>
          <a:prstGeom prst="rect">
            <a:avLst/>
          </a:prstGeom>
          <a:noFill/>
          <a:ln>
            <a:noFill/>
          </a:ln>
        </p:spPr>
      </p:pic>
      <p:sp>
        <p:nvSpPr>
          <p:cNvPr id="4" name="TextBox 3">
            <a:extLst>
              <a:ext uri="{FF2B5EF4-FFF2-40B4-BE49-F238E27FC236}">
                <a16:creationId xmlns:a16="http://schemas.microsoft.com/office/drawing/2014/main" id="{0410A571-8A90-B34F-5BD1-CB3AAD01C703}"/>
              </a:ext>
            </a:extLst>
          </p:cNvPr>
          <p:cNvSpPr txBox="1"/>
          <p:nvPr/>
        </p:nvSpPr>
        <p:spPr>
          <a:xfrm>
            <a:off x="858132" y="2176544"/>
            <a:ext cx="5675648" cy="4093428"/>
          </a:xfrm>
          <a:prstGeom prst="rect">
            <a:avLst/>
          </a:prstGeom>
          <a:noFill/>
        </p:spPr>
        <p:txBody>
          <a:bodyPr wrap="square">
            <a:spAutoFit/>
          </a:bodyPr>
          <a:lstStyle/>
          <a:p>
            <a:pPr algn="r"/>
            <a:r>
              <a:rPr lang="en-US" sz="2600" dirty="0">
                <a:solidFill>
                  <a:schemeClr val="bg2">
                    <a:lumMod val="25000"/>
                  </a:schemeClr>
                </a:solidFill>
                <a:latin typeface="Quicksand"/>
                <a:sym typeface="Quicksand"/>
              </a:rPr>
              <a:t>Empathy is the ability to feel and understand another’s emotional experience. When we empathize with someone else, we take on that person’s perspective, imagining the world from his or her point of view and vicariously experiencing his or her emotions</a:t>
            </a:r>
          </a:p>
          <a:p>
            <a:pPr algn="r"/>
            <a:r>
              <a:rPr lang="en-US" sz="2400" dirty="0">
                <a:solidFill>
                  <a:schemeClr val="bg2">
                    <a:lumMod val="25000"/>
                  </a:schemeClr>
                </a:solidFill>
                <a:latin typeface="Quicksand"/>
                <a:sym typeface="Quicksand"/>
              </a:rPr>
              <a:t>(Davis, 1994; Goetz, Keltner,</a:t>
            </a:r>
          </a:p>
          <a:p>
            <a:pPr algn="r"/>
            <a:r>
              <a:rPr lang="en-US" sz="2400" dirty="0">
                <a:solidFill>
                  <a:schemeClr val="bg2">
                    <a:lumMod val="25000"/>
                  </a:schemeClr>
                </a:solidFill>
                <a:latin typeface="Quicksand"/>
                <a:sym typeface="Quicksand"/>
              </a:rPr>
              <a:t>&amp; Simon-Thomas, 2010). </a:t>
            </a:r>
          </a:p>
        </p:txBody>
      </p:sp>
      <p:sp>
        <p:nvSpPr>
          <p:cNvPr id="6" name="Google Shape;619;p42">
            <a:extLst>
              <a:ext uri="{FF2B5EF4-FFF2-40B4-BE49-F238E27FC236}">
                <a16:creationId xmlns:a16="http://schemas.microsoft.com/office/drawing/2014/main" id="{FF11D4F6-5D04-5F35-B270-A1066AFB4820}"/>
              </a:ext>
            </a:extLst>
          </p:cNvPr>
          <p:cNvSpPr txBox="1">
            <a:spLocks/>
          </p:cNvSpPr>
          <p:nvPr/>
        </p:nvSpPr>
        <p:spPr>
          <a:xfrm>
            <a:off x="2667000" y="775512"/>
            <a:ext cx="6858000" cy="345000"/>
          </a:xfrm>
          <a:prstGeom prst="rect">
            <a:avLst/>
          </a:prstGeom>
          <a:noFill/>
          <a:ln>
            <a:no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chemeClr val="bg2">
                    <a:lumMod val="25000"/>
                  </a:schemeClr>
                </a:solidFill>
              </a:rPr>
              <a:t>Individual Differences in Cooperation </a:t>
            </a:r>
          </a:p>
        </p:txBody>
      </p:sp>
    </p:spTree>
    <p:extLst>
      <p:ext uri="{BB962C8B-B14F-4D97-AF65-F5344CB8AC3E}">
        <p14:creationId xmlns:p14="http://schemas.microsoft.com/office/powerpoint/2010/main" val="323655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Eleanor template">
  <a:themeElements>
    <a:clrScheme name="Custom 347">
      <a:dk1>
        <a:srgbClr val="2E3037"/>
      </a:dk1>
      <a:lt1>
        <a:srgbClr val="FFFFFF"/>
      </a:lt1>
      <a:dk2>
        <a:srgbClr val="666666"/>
      </a:dk2>
      <a:lt2>
        <a:srgbClr val="F3F3F3"/>
      </a:lt2>
      <a:accent1>
        <a:srgbClr val="39C0BA"/>
      </a:accent1>
      <a:accent2>
        <a:srgbClr val="90E6E2"/>
      </a:accent2>
      <a:accent3>
        <a:srgbClr val="F35B69"/>
      </a:accent3>
      <a:accent4>
        <a:srgbClr val="FAB2B9"/>
      </a:accent4>
      <a:accent5>
        <a:srgbClr val="999FA9"/>
      </a:accent5>
      <a:accent6>
        <a:srgbClr val="E2E7EE"/>
      </a:accent6>
      <a:hlink>
        <a:srgbClr val="39C0B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TotalTime>
  <Words>3129</Words>
  <Application>Microsoft Office PowerPoint</Application>
  <PresentationFormat>Widescreen</PresentationFormat>
  <Paragraphs>172</Paragraphs>
  <Slides>27</Slides>
  <Notes>20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27</vt:i4>
      </vt:variant>
    </vt:vector>
  </HeadingPairs>
  <TitlesOfParts>
    <vt:vector size="37" baseType="lpstr">
      <vt:lpstr>Arial</vt:lpstr>
      <vt:lpstr>Calibri</vt:lpstr>
      <vt:lpstr>Calibri Light</vt:lpstr>
      <vt:lpstr>Garamond</vt:lpstr>
      <vt:lpstr>Quicksand</vt:lpstr>
      <vt:lpstr>Roboto</vt:lpstr>
      <vt:lpstr>Roboto Thin</vt:lpstr>
      <vt:lpstr>Times New Roman</vt:lpstr>
      <vt:lpstr>Office Theme</vt:lpstr>
      <vt:lpstr>Eleanor template</vt:lpstr>
      <vt:lpstr>Communication and In-group Working Skills (cont.)</vt:lpstr>
      <vt:lpstr>2. Cooperation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Personal Identity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 and In-group Working Skills (cont.)</dc:title>
  <dc:creator>user795</dc:creator>
  <cp:lastModifiedBy>Minh Hoa</cp:lastModifiedBy>
  <cp:revision>39</cp:revision>
  <dcterms:created xsi:type="dcterms:W3CDTF">2022-05-11T03:38:16Z</dcterms:created>
  <dcterms:modified xsi:type="dcterms:W3CDTF">2022-05-23T16:35:20Z</dcterms:modified>
</cp:coreProperties>
</file>

<file path=docProps/thumbnail.jpeg>
</file>